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74" r:id="rId4"/>
    <p:sldId id="258" r:id="rId5"/>
    <p:sldId id="269" r:id="rId6"/>
    <p:sldId id="275" r:id="rId7"/>
    <p:sldId id="268" r:id="rId8"/>
    <p:sldId id="276" r:id="rId9"/>
    <p:sldId id="280" r:id="rId10"/>
    <p:sldId id="282" r:id="rId11"/>
    <p:sldId id="281" r:id="rId12"/>
    <p:sldId id="259" r:id="rId13"/>
    <p:sldId id="261" r:id="rId14"/>
    <p:sldId id="262" r:id="rId15"/>
    <p:sldId id="283" r:id="rId16"/>
    <p:sldId id="263" r:id="rId17"/>
    <p:sldId id="265" r:id="rId18"/>
    <p:sldId id="264" r:id="rId19"/>
    <p:sldId id="266" r:id="rId20"/>
    <p:sldId id="267" r:id="rId21"/>
    <p:sldId id="279" r:id="rId22"/>
    <p:sldId id="260" r:id="rId23"/>
    <p:sldId id="277" r:id="rId24"/>
    <p:sldId id="273" r:id="rId25"/>
    <p:sldId id="270" r:id="rId26"/>
    <p:sldId id="278" r:id="rId27"/>
  </p:sldIdLst>
  <p:sldSz cx="9144000" cy="6858000" type="screen4x3"/>
  <p:notesSz cx="7099300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E6F5"/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A2238E5-1D8F-40BC-8DFB-ACE7937DA58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ko-KR" altLang="en-US" dirty="0"/>
          </a:p>
        </p:txBody>
      </p:sp>
      <p:sp>
        <p:nvSpPr>
          <p:cNvPr id="10" name="슬라이드 노트 개체 틀 9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pic>
        <p:nvPicPr>
          <p:cNvPr id="11" name="그림 10" descr="logo_n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585" y="9594981"/>
            <a:ext cx="1517152" cy="47977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B3D99-1C3B-4997-A6F9-E881571C41BB}" type="datetime1">
              <a:rPr lang="ko-KR" altLang="en-US" smtClean="0"/>
              <a:pPr/>
              <a:t>2018-01-08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4B2C-307A-41BD-AD2D-7410ECC6B6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CD7E9-8095-420A-94D6-42D6769333B1}" type="datetime1">
              <a:rPr lang="ko-KR" altLang="en-US" smtClean="0"/>
              <a:pPr/>
              <a:t>2018-01-08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4B2C-307A-41BD-AD2D-7410ECC6B6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E0F3E-D5BE-4B50-9F23-1E4CDD0C7AAF}" type="datetime1">
              <a:rPr lang="ko-KR" altLang="en-US" smtClean="0"/>
              <a:pPr/>
              <a:t>2018-01-08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4B2C-307A-41BD-AD2D-7410ECC6B6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8CC1-80DE-48F6-A324-2AF8065302D4}" type="datetime1">
              <a:rPr lang="ko-KR" altLang="en-US" smtClean="0"/>
              <a:pPr/>
              <a:t>2018-01-08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4B2C-307A-41BD-AD2D-7410ECC6B6F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그림 6" descr="logo_new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00034" y="6429396"/>
            <a:ext cx="857256" cy="285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235C-E796-474E-B4F0-FA17E95C3F18}" type="datetime1">
              <a:rPr lang="ko-KR" altLang="en-US" smtClean="0"/>
              <a:pPr/>
              <a:t>2018-01-08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4B2C-307A-41BD-AD2D-7410ECC6B6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4ABA-6364-4CA5-B9B4-3950CCBF1377}" type="datetime1">
              <a:rPr lang="ko-KR" altLang="en-US" smtClean="0"/>
              <a:pPr/>
              <a:t>2018-01-08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4B2C-307A-41BD-AD2D-7410ECC6B6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4D2B-D0F1-4376-8BFB-F17E27B2C7CD}" type="datetime1">
              <a:rPr lang="ko-KR" altLang="en-US" smtClean="0"/>
              <a:pPr/>
              <a:t>2018-01-08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4B2C-307A-41BD-AD2D-7410ECC6B6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52642-4883-4099-81E0-1FCF0C420535}" type="datetime1">
              <a:rPr lang="ko-KR" altLang="en-US" smtClean="0"/>
              <a:pPr/>
              <a:t>2018-01-08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4B2C-307A-41BD-AD2D-7410ECC6B6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D730-DCCC-44C3-BCAD-CCB68FA0DB26}" type="datetime1">
              <a:rPr lang="ko-KR" altLang="en-US" smtClean="0"/>
              <a:pPr/>
              <a:t>2018-01-08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4B2C-307A-41BD-AD2D-7410ECC6B6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22244-F87C-4095-B985-21D5C4780C4C}" type="datetime1">
              <a:rPr lang="ko-KR" altLang="en-US" smtClean="0"/>
              <a:pPr/>
              <a:t>2018-01-08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4B2C-307A-41BD-AD2D-7410ECC6B6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380B-27A1-4556-9A15-5AACB6DC19B9}" type="datetime1">
              <a:rPr lang="ko-KR" altLang="en-US" smtClean="0"/>
              <a:pPr/>
              <a:t>2018-01-08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4B2C-307A-41BD-AD2D-7410ECC6B6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053F1-2687-4355-A905-AD00C8C86125}" type="datetime1">
              <a:rPr lang="ko-KR" altLang="en-US" smtClean="0"/>
              <a:pPr/>
              <a:t>2018-01-08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B4B2C-307A-41BD-AD2D-7410ECC6B6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47588;&#45684;&#50620;/PropertiesEditor_DefaultParameters.pdf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ko-KR" sz="9600" b="1" u="sng" dirty="0" err="1"/>
              <a:t>SimuLED</a:t>
            </a:r>
            <a:endParaRPr lang="ko-KR" altLang="en-US" sz="9600" b="1" u="sng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LED </a:t>
            </a:r>
            <a:r>
              <a:rPr lang="en-US" altLang="ko-KR" dirty="0" err="1"/>
              <a:t>epi</a:t>
            </a:r>
            <a:r>
              <a:rPr lang="en-US" altLang="ko-KR" dirty="0"/>
              <a:t>-chip Simulation Software</a:t>
            </a:r>
          </a:p>
          <a:p>
            <a:r>
              <a:rPr lang="en-US" altLang="ko-KR" dirty="0"/>
              <a:t>(</a:t>
            </a:r>
            <a:r>
              <a:rPr lang="en-US" altLang="ko-KR" dirty="0" err="1"/>
              <a:t>SiLENSe</a:t>
            </a:r>
            <a:r>
              <a:rPr lang="en-US" altLang="ko-KR" dirty="0"/>
              <a:t>/</a:t>
            </a:r>
            <a:r>
              <a:rPr lang="en-US" altLang="ko-KR" dirty="0" err="1"/>
              <a:t>SpeCLED</a:t>
            </a:r>
            <a:r>
              <a:rPr lang="en-US" altLang="ko-KR" dirty="0"/>
              <a:t>/RATRO)</a:t>
            </a:r>
            <a:endParaRPr lang="ko-KR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 descr="emiss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500174"/>
            <a:ext cx="8143932" cy="4958138"/>
          </a:xfrm>
          <a:prstGeom prst="rect">
            <a:avLst/>
          </a:prstGeom>
        </p:spPr>
      </p:pic>
      <p:sp>
        <p:nvSpPr>
          <p:cNvPr id="14" name="제목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>
                <a:latin typeface="Arial Black" pitchFamily="34" charset="0"/>
              </a:rPr>
              <a:t>2-2. I-V curve and Wavelength</a:t>
            </a:r>
            <a:endParaRPr lang="ko-KR" altLang="en-US" sz="3600" dirty="0">
              <a:latin typeface="Arial Black" pitchFamily="34" charset="0"/>
            </a:endParaRPr>
          </a:p>
        </p:txBody>
      </p:sp>
      <p:pic>
        <p:nvPicPr>
          <p:cNvPr id="12" name="내용 개체 틀 11" descr="I-V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1609973"/>
            <a:ext cx="8215370" cy="4819423"/>
          </a:xfrm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4B2C-307A-41BD-AD2D-7410ECC6B6FC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>
                <a:latin typeface="Arial Black" pitchFamily="34" charset="0"/>
              </a:rPr>
              <a:t>3. Export to </a:t>
            </a:r>
            <a:r>
              <a:rPr lang="en-US" altLang="ko-KR" sz="4000" dirty="0" err="1">
                <a:latin typeface="Arial Black" pitchFamily="34" charset="0"/>
              </a:rPr>
              <a:t>SpeCLED</a:t>
            </a:r>
            <a:endParaRPr lang="ko-KR" altLang="en-US" sz="4000" dirty="0">
              <a:latin typeface="Arial Black" pitchFamily="34" charset="0"/>
            </a:endParaRPr>
          </a:p>
        </p:txBody>
      </p:sp>
      <p:pic>
        <p:nvPicPr>
          <p:cNvPr id="10" name="내용 개체 틀 9" descr="active regi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428736"/>
            <a:ext cx="7715304" cy="4643470"/>
          </a:xfr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4B2C-307A-41BD-AD2D-7410ECC6B6FC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6000" dirty="0">
                <a:latin typeface="Arial Black" pitchFamily="34" charset="0"/>
              </a:rPr>
              <a:t>2. </a:t>
            </a:r>
            <a:r>
              <a:rPr lang="en-US" altLang="ko-KR" sz="6000" dirty="0" err="1">
                <a:latin typeface="Arial Black" pitchFamily="34" charset="0"/>
              </a:rPr>
              <a:t>SpeCLED</a:t>
            </a:r>
            <a:endParaRPr lang="ko-KR" altLang="en-US" sz="6000" dirty="0">
              <a:latin typeface="Arial Black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2-1. Chip structures available</a:t>
            </a:r>
          </a:p>
          <a:p>
            <a:r>
              <a:rPr lang="en-US" altLang="ko-KR" dirty="0"/>
              <a:t>2-2. Layer </a:t>
            </a:r>
            <a:r>
              <a:rPr lang="ko-KR" altLang="en-US" dirty="0"/>
              <a:t>위치와 종류</a:t>
            </a:r>
            <a:endParaRPr lang="en-US" altLang="ko-KR" dirty="0"/>
          </a:p>
          <a:p>
            <a:r>
              <a:rPr lang="en-US" altLang="ko-KR" dirty="0"/>
              <a:t>2-3. Layer Properties Profile</a:t>
            </a:r>
          </a:p>
          <a:p>
            <a:r>
              <a:rPr lang="en-US" altLang="ko-KR" dirty="0"/>
              <a:t>2-4. Computation Vertical mesh</a:t>
            </a:r>
          </a:p>
          <a:p>
            <a:r>
              <a:rPr lang="en-US" altLang="ko-KR" dirty="0"/>
              <a:t>2-5. Chip computation mode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4B2C-307A-41BD-AD2D-7410ECC6B6FC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내용 개체 틀 6" descr="chip conf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1571612"/>
            <a:ext cx="4524375" cy="4410075"/>
          </a:xfr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en-US" altLang="ko-KR" dirty="0">
                <a:latin typeface="Arial Black" pitchFamily="34" charset="0"/>
              </a:rPr>
              <a:t>2-1. Chip Structures</a:t>
            </a:r>
            <a:endParaRPr lang="ko-KR" altLang="en-US" dirty="0">
              <a:latin typeface="Arial Black" pitchFamily="34" charset="0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4357686" y="1714488"/>
          <a:ext cx="285752" cy="274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5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/>
                        <a:t>1</a:t>
                      </a:r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6572264" y="1714488"/>
          <a:ext cx="285752" cy="274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5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/>
                        <a:t>2</a:t>
                      </a:r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6572264" y="3857628"/>
          <a:ext cx="285752" cy="274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5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/>
                        <a:t>4</a:t>
                      </a:r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4357686" y="3857628"/>
          <a:ext cx="285752" cy="274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5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/>
                        <a:t>3</a:t>
                      </a:r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4B2C-307A-41BD-AD2D-7410ECC6B6FC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Arial Black" pitchFamily="34" charset="0"/>
              </a:rPr>
              <a:t>2-2. layer 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위치와 종류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-Layer  </a:t>
            </a:r>
            <a:r>
              <a:rPr lang="ko-KR" altLang="en-US" dirty="0"/>
              <a:t>위치</a:t>
            </a:r>
          </a:p>
        </p:txBody>
      </p:sp>
      <p:graphicFrame>
        <p:nvGraphicFramePr>
          <p:cNvPr id="9" name="내용 개체 틀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85995064"/>
              </p:ext>
            </p:extLst>
          </p:nvPr>
        </p:nvGraphicFramePr>
        <p:xfrm>
          <a:off x="457200" y="2174872"/>
          <a:ext cx="4040188" cy="4408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8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957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>
                          <a:solidFill>
                            <a:schemeClr val="tx1"/>
                          </a:solidFill>
                        </a:rPr>
                        <a:t>p-pad(metal with wire bonding)</a:t>
                      </a: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R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38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p-electrode( multiple metals)</a:t>
                      </a:r>
                      <a:endParaRPr lang="ko-KR" altLang="en-US" sz="1050" dirty="0"/>
                    </a:p>
                  </a:txBody>
                  <a:tcPr marR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10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p-spreading</a:t>
                      </a:r>
                      <a:r>
                        <a:rPr lang="en-US" altLang="ko-KR" sz="1050" baseline="0" dirty="0"/>
                        <a:t> like ITO</a:t>
                      </a:r>
                      <a:endParaRPr lang="ko-KR" altLang="en-US" sz="1050" dirty="0"/>
                    </a:p>
                  </a:txBody>
                  <a:tcPr marR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71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p-blocking1(thickness=0, insulator)</a:t>
                      </a:r>
                      <a:endParaRPr lang="ko-KR" altLang="en-US" sz="1050" dirty="0"/>
                    </a:p>
                  </a:txBody>
                  <a:tcPr marR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n-pad</a:t>
                      </a:r>
                      <a:endParaRPr lang="ko-KR" alt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38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p-semiconductor</a:t>
                      </a:r>
                      <a:endParaRPr lang="ko-KR" altLang="en-US" sz="1050" dirty="0"/>
                    </a:p>
                  </a:txBody>
                  <a:tcPr marR="0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n-electrode(multiple metals)</a:t>
                      </a:r>
                      <a:endParaRPr lang="ko-KR" altLang="en-US" sz="11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7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Active region(thickness=0)</a:t>
                      </a:r>
                      <a:endParaRPr lang="ko-KR" altLang="en-US" sz="1050" dirty="0"/>
                    </a:p>
                  </a:txBody>
                  <a:tcPr marR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n-blocking</a:t>
                      </a:r>
                      <a:endParaRPr lang="ko-KR" altLang="en-US" sz="11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2855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en-US" altLang="ko-KR" b="1" dirty="0">
                          <a:solidFill>
                            <a:schemeClr val="bg1"/>
                          </a:solidFill>
                        </a:rPr>
                        <a:t>n-semiconductor</a:t>
                      </a:r>
                      <a:endParaRPr lang="ko-KR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0734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en-US" altLang="ko-KR" b="1" dirty="0"/>
                        <a:t>Substrate</a:t>
                      </a:r>
                      <a:endParaRPr lang="ko-KR" altLang="en-US" b="1" dirty="0"/>
                    </a:p>
                  </a:txBody>
                  <a:tcPr>
                    <a:solidFill>
                      <a:srgbClr val="57E6F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텍스트 개체 틀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ko-KR" dirty="0"/>
              <a:t>-Layer </a:t>
            </a:r>
            <a:r>
              <a:rPr lang="ko-KR" altLang="en-US" dirty="0"/>
              <a:t>물성 정의</a:t>
            </a:r>
          </a:p>
        </p:txBody>
      </p:sp>
      <p:graphicFrame>
        <p:nvGraphicFramePr>
          <p:cNvPr id="12" name="내용 개체 틀 11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6" cy="255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4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7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Layer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물  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Semiconductor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Mobility,</a:t>
                      </a:r>
                      <a:r>
                        <a:rPr lang="ko-KR" altLang="en-US" sz="1000" dirty="0"/>
                        <a:t>열전도도</a:t>
                      </a:r>
                      <a:r>
                        <a:rPr lang="en-US" altLang="ko-KR" sz="1000" dirty="0"/>
                        <a:t>,</a:t>
                      </a:r>
                      <a:r>
                        <a:rPr lang="ko-KR" altLang="en-US" sz="1000" dirty="0"/>
                        <a:t>전기전도도</a:t>
                      </a:r>
                      <a:r>
                        <a:rPr lang="en-US" altLang="ko-KR" sz="1000" dirty="0"/>
                        <a:t>,</a:t>
                      </a:r>
                      <a:r>
                        <a:rPr lang="ko-KR" altLang="en-US" sz="1000" dirty="0"/>
                        <a:t>도핑</a:t>
                      </a:r>
                      <a:endParaRPr lang="en-US" altLang="ko-KR" sz="1000" dirty="0"/>
                    </a:p>
                    <a:p>
                      <a:pPr latinLnBrk="1"/>
                      <a:r>
                        <a:rPr lang="en-US" altLang="ko-KR" sz="1000" dirty="0"/>
                        <a:t>DOS,</a:t>
                      </a:r>
                      <a:r>
                        <a:rPr lang="en-US" altLang="ko-KR" sz="1000" baseline="0" dirty="0"/>
                        <a:t> </a:t>
                      </a:r>
                      <a:r>
                        <a:rPr lang="en-US" altLang="ko-KR" sz="1000" baseline="0" dirty="0" err="1"/>
                        <a:t>Ei</a:t>
                      </a:r>
                      <a:r>
                        <a:rPr lang="en-US" altLang="ko-KR" sz="1000" baseline="0" dirty="0"/>
                        <a:t>, g-factor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Conductor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열전도도</a:t>
                      </a:r>
                      <a:r>
                        <a:rPr lang="en-US" altLang="ko-KR" sz="1000" dirty="0"/>
                        <a:t>/</a:t>
                      </a:r>
                      <a:r>
                        <a:rPr lang="ko-KR" altLang="en-US" sz="1000" dirty="0"/>
                        <a:t> 전기전도도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Spreading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전기전도도 </a:t>
                      </a:r>
                      <a:r>
                        <a:rPr lang="en-US" altLang="ko-KR" sz="1000" dirty="0"/>
                        <a:t>from sheet</a:t>
                      </a:r>
                      <a:r>
                        <a:rPr lang="en-US" altLang="ko-KR" sz="1000" baseline="0" dirty="0"/>
                        <a:t> R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Insulator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열전도도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Substrate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열전도도</a:t>
                      </a:r>
                      <a:r>
                        <a:rPr lang="en-US" altLang="ko-KR" sz="1000" dirty="0"/>
                        <a:t>/</a:t>
                      </a:r>
                      <a:r>
                        <a:rPr lang="ko-KR" altLang="en-US" sz="1000" dirty="0"/>
                        <a:t>전기전도도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Active</a:t>
                      </a:r>
                      <a:r>
                        <a:rPr lang="en-US" altLang="ko-KR" sz="1400" baseline="0" dirty="0"/>
                        <a:t> region(z=0)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J(bias), IQE(J), spectra(bias)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14" name="직선 화살표 연결선 13"/>
          <p:cNvCxnSpPr/>
          <p:nvPr/>
        </p:nvCxnSpPr>
        <p:spPr>
          <a:xfrm rot="5400000" flipH="1" flipV="1">
            <a:off x="500828" y="3999710"/>
            <a:ext cx="3857652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357422" y="1928802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+z</a:t>
            </a:r>
            <a:endParaRPr lang="ko-KR" alt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428860" y="4500570"/>
            <a:ext cx="428628" cy="24622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/>
              <a:t>Z=0</a:t>
            </a:r>
            <a:endParaRPr lang="ko-KR" altLang="en-US" sz="1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357422" y="5715016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-z</a:t>
            </a:r>
            <a:endParaRPr lang="ko-KR" altLang="en-US" sz="1400" dirty="0"/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4B2C-307A-41BD-AD2D-7410ECC6B6FC}" type="slidenum">
              <a:rPr lang="ko-KR" altLang="en-US" smtClean="0"/>
              <a:pPr/>
              <a:t>14</a:t>
            </a:fld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A82771DA-B294-4CA4-A24D-A662CFC6B541}"/>
              </a:ext>
            </a:extLst>
          </p:cNvPr>
          <p:cNvSpPr/>
          <p:nvPr/>
        </p:nvSpPr>
        <p:spPr>
          <a:xfrm>
            <a:off x="455612" y="3140968"/>
            <a:ext cx="1970070" cy="246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>
                <a:solidFill>
                  <a:srgbClr val="FF0000"/>
                </a:solidFill>
              </a:rPr>
              <a:t>P-blocking2</a:t>
            </a:r>
            <a:endParaRPr lang="ko-KR" altLang="en-US" sz="105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C315D7-2FE0-4FF1-9349-81C56C12E8B6}"/>
              </a:ext>
            </a:extLst>
          </p:cNvPr>
          <p:cNvSpPr txBox="1"/>
          <p:nvPr/>
        </p:nvSpPr>
        <p:spPr>
          <a:xfrm>
            <a:off x="4735252" y="5013176"/>
            <a:ext cx="3635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FF0000"/>
                </a:solidFill>
              </a:rPr>
              <a:t>-Blocking layers: </a:t>
            </a:r>
            <a:r>
              <a:rPr lang="ko-KR" altLang="en-US" sz="1200" dirty="0">
                <a:solidFill>
                  <a:srgbClr val="FF0000"/>
                </a:solidFill>
              </a:rPr>
              <a:t>두께가 없는 완전 절연체로 가정</a:t>
            </a:r>
            <a:endParaRPr lang="en-US" altLang="ko-KR" sz="1200" dirty="0">
              <a:solidFill>
                <a:srgbClr val="FF0000"/>
              </a:solidFill>
            </a:endParaRPr>
          </a:p>
          <a:p>
            <a:r>
              <a:rPr lang="en-US" altLang="ko-KR" sz="1200" dirty="0">
                <a:solidFill>
                  <a:srgbClr val="FF0000"/>
                </a:solidFill>
              </a:rPr>
              <a:t>-Active region: </a:t>
            </a:r>
            <a:r>
              <a:rPr lang="ko-KR" altLang="en-US" sz="1200" dirty="0">
                <a:solidFill>
                  <a:srgbClr val="FF0000"/>
                </a:solidFill>
              </a:rPr>
              <a:t>두께가 없고 </a:t>
            </a:r>
            <a:r>
              <a:rPr lang="en-US" altLang="ko-KR" sz="1200" dirty="0">
                <a:solidFill>
                  <a:srgbClr val="FF0000"/>
                </a:solidFill>
              </a:rPr>
              <a:t>z=0</a:t>
            </a:r>
            <a:r>
              <a:rPr lang="ko-KR" altLang="en-US" sz="1200" dirty="0">
                <a:solidFill>
                  <a:srgbClr val="FF0000"/>
                </a:solidFill>
              </a:rPr>
              <a:t>에 위치함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latin typeface="Arial Black" pitchFamily="34" charset="0"/>
              </a:rPr>
              <a:t>2-3. Layer Properties profile</a:t>
            </a:r>
            <a:endParaRPr lang="ko-KR" altLang="en-US" dirty="0">
              <a:latin typeface="Arial Black" pitchFamily="34" charset="0"/>
            </a:endParaRPr>
          </a:p>
        </p:txBody>
      </p:sp>
      <p:sp>
        <p:nvSpPr>
          <p:cNvPr id="9" name="내용 개체 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2-3-1. p-</a:t>
            </a:r>
            <a:r>
              <a:rPr lang="en-US" altLang="ko-KR" dirty="0" err="1"/>
              <a:t>GaN</a:t>
            </a:r>
            <a:r>
              <a:rPr lang="en-US" altLang="ko-KR" dirty="0"/>
              <a:t> mobility &amp; doping profile</a:t>
            </a:r>
          </a:p>
          <a:p>
            <a:r>
              <a:rPr lang="en-US" altLang="ko-KR" dirty="0"/>
              <a:t>2-3-2. n-</a:t>
            </a:r>
            <a:r>
              <a:rPr lang="en-US" altLang="ko-KR" dirty="0" err="1"/>
              <a:t>GaN</a:t>
            </a:r>
            <a:r>
              <a:rPr lang="en-US" altLang="ko-KR" dirty="0"/>
              <a:t> mobility &amp; doping profile</a:t>
            </a:r>
          </a:p>
          <a:p>
            <a:r>
              <a:rPr lang="en-US" altLang="ko-KR" dirty="0"/>
              <a:t>2-3-3. Vertical mesh</a:t>
            </a:r>
          </a:p>
          <a:p>
            <a:r>
              <a:rPr lang="en-US" altLang="ko-KR" dirty="0"/>
              <a:t>2-3-4. Layer contact resistance</a:t>
            </a:r>
          </a:p>
          <a:p>
            <a:r>
              <a:rPr lang="en-US" altLang="ko-KR" dirty="0"/>
              <a:t>2-3-5. Heat transfer coefficient</a:t>
            </a:r>
          </a:p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4B2C-307A-41BD-AD2D-7410ECC6B6FC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latin typeface="Arial Black" pitchFamily="34" charset="0"/>
              </a:rPr>
              <a:t>2-3-1.  </a:t>
            </a:r>
            <a:r>
              <a:rPr lang="en-US" altLang="ko-KR" dirty="0" err="1">
                <a:latin typeface="Arial Black" pitchFamily="34" charset="0"/>
              </a:rPr>
              <a:t>mobility&amp;doping</a:t>
            </a:r>
            <a:endParaRPr lang="ko-KR" altLang="en-US" dirty="0">
              <a:latin typeface="Arial Black" pitchFamily="34" charset="0"/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p-</a:t>
            </a:r>
            <a:r>
              <a:rPr lang="en-US" altLang="ko-KR" dirty="0" err="1"/>
              <a:t>GaN</a:t>
            </a:r>
            <a:r>
              <a:rPr lang="en-US" altLang="ko-KR" dirty="0"/>
              <a:t> profile</a:t>
            </a:r>
            <a:endParaRPr lang="ko-KR" altLang="en-US" dirty="0"/>
          </a:p>
        </p:txBody>
      </p:sp>
      <p:graphicFrame>
        <p:nvGraphicFramePr>
          <p:cNvPr id="7" name="내용 개체 틀 6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3362" cy="1482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1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13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07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935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/>
                        <a:t>Thickness(+z)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200" dirty="0" err="1"/>
                        <a:t>h_Mobility</a:t>
                      </a:r>
                      <a:r>
                        <a:rPr lang="en-US" altLang="ko-KR" sz="1200" dirty="0"/>
                        <a:t>(</a:t>
                      </a:r>
                      <a:r>
                        <a:rPr lang="en-US" altLang="ko-KR" sz="1200" dirty="0" err="1"/>
                        <a:t>z,T</a:t>
                      </a:r>
                      <a:r>
                        <a:rPr lang="en-US" altLang="ko-KR" sz="1200" dirty="0"/>
                        <a:t>)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200" dirty="0"/>
                        <a:t>Doping(z)</a:t>
                      </a:r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2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/>
                        <a:t>p-GaN2=0.02um</a:t>
                      </a:r>
                      <a:endParaRPr lang="ko-KR" altLang="en-US" sz="1200" dirty="0"/>
                    </a:p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200" dirty="0"/>
                        <a:t>M=10*(300/T)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200" dirty="0"/>
                        <a:t>5e18</a:t>
                      </a:r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69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/>
                        <a:t>p-GaN1=0.18um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/>
                        <a:t>M=8*(300/T)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/>
                        <a:t>1e19</a:t>
                      </a:r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9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/>
                        <a:t>z=0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ko-KR" dirty="0"/>
              <a:t>Piecewise tab in doping(z)</a:t>
            </a:r>
            <a:endParaRPr lang="ko-KR" altLang="en-US" dirty="0"/>
          </a:p>
        </p:txBody>
      </p:sp>
      <p:sp>
        <p:nvSpPr>
          <p:cNvPr id="9" name="텍스트 개체 틀 2"/>
          <p:cNvSpPr txBox="1">
            <a:spLocks/>
          </p:cNvSpPr>
          <p:nvPr/>
        </p:nvSpPr>
        <p:spPr>
          <a:xfrm>
            <a:off x="428596" y="3714752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Function</a:t>
            </a:r>
            <a:r>
              <a:rPr kumimoji="0" lang="en-US" altLang="ko-KR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tab in mobility(</a:t>
            </a:r>
            <a:r>
              <a:rPr kumimoji="0" lang="en-US" altLang="ko-KR" sz="24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z,T</a:t>
            </a:r>
            <a:r>
              <a:rPr kumimoji="0" lang="en-US" altLang="ko-KR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4714884"/>
            <a:ext cx="37862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If (z&gt;0) and (z&lt;0.18) then</a:t>
            </a:r>
          </a:p>
          <a:p>
            <a:r>
              <a:rPr lang="en-US" altLang="ko-KR" sz="1400" dirty="0"/>
              <a:t>   h_mob=8*(300/T);</a:t>
            </a:r>
          </a:p>
          <a:p>
            <a:r>
              <a:rPr lang="en-US" altLang="ko-KR" sz="1400" dirty="0"/>
              <a:t>If (z&gt;0.18um) then</a:t>
            </a:r>
          </a:p>
          <a:p>
            <a:r>
              <a:rPr lang="en-US" altLang="ko-KR" sz="1400" dirty="0"/>
              <a:t>   h_mob=10*(300/T);</a:t>
            </a:r>
          </a:p>
          <a:p>
            <a:r>
              <a:rPr lang="en-US" altLang="ko-KR" sz="1400" dirty="0"/>
              <a:t>Result=h_mob;</a:t>
            </a:r>
            <a:endParaRPr lang="ko-KR" altLang="en-US" sz="1400" dirty="0"/>
          </a:p>
        </p:txBody>
      </p:sp>
      <p:pic>
        <p:nvPicPr>
          <p:cNvPr id="14" name="내용 개체 틀 13" descr="p-GaN_profile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2615364"/>
            <a:ext cx="4041775" cy="3070310"/>
          </a:xfrm>
        </p:spPr>
      </p:pic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4B2C-307A-41BD-AD2D-7410ECC6B6FC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Arial Black" pitchFamily="34" charset="0"/>
              </a:rPr>
              <a:t>2-3-2. </a:t>
            </a:r>
            <a:r>
              <a:rPr lang="en-US" altLang="ko-KR" dirty="0" err="1">
                <a:latin typeface="Arial Black" pitchFamily="34" charset="0"/>
              </a:rPr>
              <a:t>mobility&amp;doping</a:t>
            </a:r>
            <a:endParaRPr lang="ko-KR" altLang="en-US" dirty="0">
              <a:latin typeface="Arial Black" pitchFamily="34" charset="0"/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n-</a:t>
            </a:r>
            <a:r>
              <a:rPr lang="en-US" altLang="ko-KR" dirty="0" err="1"/>
              <a:t>GaN</a:t>
            </a:r>
            <a:r>
              <a:rPr lang="en-US" altLang="ko-KR" dirty="0"/>
              <a:t> profile</a:t>
            </a:r>
            <a:endParaRPr lang="ko-KR" altLang="en-US" dirty="0"/>
          </a:p>
        </p:txBody>
      </p:sp>
      <p:graphicFrame>
        <p:nvGraphicFramePr>
          <p:cNvPr id="7" name="내용 개체 틀 6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3362" cy="1408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1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13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07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935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/>
                        <a:t>Thickness(-z)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200" dirty="0" err="1"/>
                        <a:t>E_Mobility</a:t>
                      </a:r>
                      <a:r>
                        <a:rPr lang="en-US" altLang="ko-KR" sz="1200" dirty="0"/>
                        <a:t>(</a:t>
                      </a:r>
                      <a:r>
                        <a:rPr lang="en-US" altLang="ko-KR" sz="1200" dirty="0" err="1"/>
                        <a:t>z,T</a:t>
                      </a:r>
                      <a:r>
                        <a:rPr lang="en-US" altLang="ko-KR" sz="1200" dirty="0"/>
                        <a:t>)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200" dirty="0"/>
                        <a:t>Doping(z)</a:t>
                      </a:r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26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/>
                        <a:t>Z=0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69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/>
                        <a:t>n-GaN1=0.5um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/>
                        <a:t>Mob=100*(300/T)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/>
                        <a:t>1e19</a:t>
                      </a:r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9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/>
                        <a:t>n-GaN2=3.0um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/>
                        <a:t>Mob=120*(300/T)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/>
                        <a:t>5e18</a:t>
                      </a:r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ko-KR" dirty="0"/>
              <a:t>Piecewise tab in doping(z)</a:t>
            </a:r>
            <a:endParaRPr lang="ko-KR" altLang="en-US" dirty="0"/>
          </a:p>
        </p:txBody>
      </p:sp>
      <p:sp>
        <p:nvSpPr>
          <p:cNvPr id="9" name="텍스트 개체 틀 2"/>
          <p:cNvSpPr txBox="1">
            <a:spLocks/>
          </p:cNvSpPr>
          <p:nvPr/>
        </p:nvSpPr>
        <p:spPr>
          <a:xfrm>
            <a:off x="428596" y="3714752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Function</a:t>
            </a:r>
            <a:r>
              <a:rPr kumimoji="0" lang="en-US" altLang="ko-KR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tab in mobility(</a:t>
            </a:r>
            <a:r>
              <a:rPr kumimoji="0" lang="en-US" altLang="ko-KR" sz="24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z,T</a:t>
            </a:r>
            <a:r>
              <a:rPr kumimoji="0" lang="en-US" altLang="ko-KR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4714884"/>
            <a:ext cx="37862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If (z&lt;0) and (z&gt;-0.5) then</a:t>
            </a:r>
          </a:p>
          <a:p>
            <a:r>
              <a:rPr lang="en-US" altLang="ko-KR" sz="1400" dirty="0"/>
              <a:t>   </a:t>
            </a:r>
            <a:r>
              <a:rPr lang="en-US" altLang="ko-KR" sz="1400" dirty="0" err="1"/>
              <a:t>e_mob</a:t>
            </a:r>
            <a:r>
              <a:rPr lang="en-US" altLang="ko-KR" sz="1400" dirty="0"/>
              <a:t>=100*(300/T);</a:t>
            </a:r>
          </a:p>
          <a:p>
            <a:r>
              <a:rPr lang="en-US" altLang="ko-KR" sz="1400" dirty="0"/>
              <a:t>If (z&lt;-0.5um) then</a:t>
            </a:r>
          </a:p>
          <a:p>
            <a:r>
              <a:rPr lang="en-US" altLang="ko-KR" sz="1400" dirty="0"/>
              <a:t>   </a:t>
            </a:r>
            <a:r>
              <a:rPr lang="en-US" altLang="ko-KR" sz="1400" dirty="0" err="1"/>
              <a:t>e_mob</a:t>
            </a:r>
            <a:r>
              <a:rPr lang="en-US" altLang="ko-KR" sz="1400" dirty="0"/>
              <a:t>=120*(300/T);</a:t>
            </a:r>
          </a:p>
          <a:p>
            <a:r>
              <a:rPr lang="en-US" altLang="ko-KR" sz="1400" dirty="0"/>
              <a:t>Result=</a:t>
            </a:r>
            <a:r>
              <a:rPr lang="en-US" altLang="ko-KR" sz="1400" dirty="0" err="1"/>
              <a:t>e_mob</a:t>
            </a:r>
            <a:r>
              <a:rPr lang="en-US" altLang="ko-KR" sz="1400" dirty="0"/>
              <a:t>;</a:t>
            </a:r>
            <a:endParaRPr lang="ko-KR" altLang="en-US" sz="1400" dirty="0"/>
          </a:p>
        </p:txBody>
      </p:sp>
      <p:pic>
        <p:nvPicPr>
          <p:cNvPr id="14" name="내용 개체 틀 13" descr="n-GaN_profile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43438" y="2143116"/>
            <a:ext cx="4184651" cy="4143404"/>
          </a:xfrm>
        </p:spPr>
      </p:pic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4B2C-307A-41BD-AD2D-7410ECC6B6FC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latin typeface="Arial Black" pitchFamily="34" charset="0"/>
              </a:rPr>
              <a:t>2-3-3. Vertical Mesh</a:t>
            </a:r>
            <a:endParaRPr lang="ko-KR" altLang="en-US" dirty="0">
              <a:latin typeface="Arial Black" pitchFamily="34" charset="0"/>
            </a:endParaRPr>
          </a:p>
        </p:txBody>
      </p:sp>
      <p:pic>
        <p:nvPicPr>
          <p:cNvPr id="15" name="내용 개체 틀 14" descr="vertical mesh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704" y="1600200"/>
            <a:ext cx="3667591" cy="4525963"/>
          </a:xfrm>
        </p:spPr>
      </p:pic>
      <p:sp>
        <p:nvSpPr>
          <p:cNvPr id="14" name="내용 개체 틀 1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altLang="ko-KR" sz="1400" dirty="0"/>
              <a:t>Computation=Planar grids * vertical mesh</a:t>
            </a:r>
          </a:p>
          <a:p>
            <a:endParaRPr lang="en-US" altLang="ko-KR" sz="1400" dirty="0"/>
          </a:p>
          <a:p>
            <a:r>
              <a:rPr lang="en-US" altLang="ko-KR" sz="1400" dirty="0"/>
              <a:t>Vertical mesh </a:t>
            </a:r>
            <a:r>
              <a:rPr lang="ko-KR" altLang="en-US" sz="1400" dirty="0"/>
              <a:t>수의 증가는 막대한 계산시간</a:t>
            </a:r>
            <a:endParaRPr lang="en-US" altLang="ko-KR" sz="1400" dirty="0"/>
          </a:p>
          <a:p>
            <a:pPr>
              <a:buNone/>
            </a:pPr>
            <a:r>
              <a:rPr lang="ko-KR" altLang="en-US" sz="1400" dirty="0"/>
              <a:t>      이 필요함으로 </a:t>
            </a:r>
            <a:r>
              <a:rPr lang="en-US" altLang="ko-KR" sz="1400" dirty="0"/>
              <a:t>vertical mesh</a:t>
            </a:r>
            <a:r>
              <a:rPr lang="ko-KR" altLang="en-US" sz="1400" dirty="0"/>
              <a:t>의 증가가 계산 결과에 영향을 미치는 경우에만 사용을 권장</a:t>
            </a:r>
            <a:endParaRPr lang="en-US" altLang="ko-KR" sz="1400" dirty="0"/>
          </a:p>
          <a:p>
            <a:endParaRPr lang="en-US" altLang="ko-KR" sz="1400" dirty="0"/>
          </a:p>
          <a:p>
            <a:r>
              <a:rPr lang="en-US" altLang="ko-KR" sz="1400" dirty="0"/>
              <a:t> </a:t>
            </a:r>
            <a:r>
              <a:rPr lang="ko-KR" altLang="en-US" sz="1400" dirty="0"/>
              <a:t>시뮬레이션 변수가 </a:t>
            </a:r>
            <a:r>
              <a:rPr lang="en-US" altLang="ko-KR" sz="1400" dirty="0"/>
              <a:t>p-</a:t>
            </a:r>
            <a:r>
              <a:rPr lang="en-US" altLang="ko-KR" sz="1400" dirty="0" err="1"/>
              <a:t>GaN</a:t>
            </a:r>
            <a:r>
              <a:rPr lang="en-US" altLang="ko-KR" sz="1400" dirty="0"/>
              <a:t> </a:t>
            </a:r>
            <a:r>
              <a:rPr lang="ko-KR" altLang="en-US" sz="1400" dirty="0"/>
              <a:t>또는 </a:t>
            </a:r>
            <a:r>
              <a:rPr lang="en-US" altLang="ko-KR" sz="1400" dirty="0"/>
              <a:t>n-</a:t>
            </a:r>
            <a:r>
              <a:rPr lang="en-US" altLang="ko-KR" sz="1400" dirty="0" err="1"/>
              <a:t>GaN</a:t>
            </a:r>
            <a:r>
              <a:rPr lang="ko-KR" altLang="en-US" sz="1400" dirty="0"/>
              <a:t>의 두께가 아닐 경우 </a:t>
            </a:r>
            <a:r>
              <a:rPr lang="en-US" altLang="ko-KR" sz="1400" dirty="0"/>
              <a:t>p-</a:t>
            </a:r>
            <a:r>
              <a:rPr lang="en-US" altLang="ko-KR" sz="1400" dirty="0" err="1"/>
              <a:t>GaN</a:t>
            </a:r>
            <a:r>
              <a:rPr lang="en-US" altLang="ko-KR" sz="1400" dirty="0"/>
              <a:t>(3) and n-</a:t>
            </a:r>
            <a:r>
              <a:rPr lang="en-US" altLang="ko-KR" sz="1400" dirty="0" err="1"/>
              <a:t>GaN</a:t>
            </a:r>
            <a:r>
              <a:rPr lang="en-US" altLang="ko-KR" sz="1400" dirty="0"/>
              <a:t>(5)</a:t>
            </a:r>
          </a:p>
          <a:p>
            <a:pPr>
              <a:buNone/>
            </a:pPr>
            <a:r>
              <a:rPr lang="ko-KR" altLang="en-US" sz="1400" dirty="0"/>
              <a:t>      </a:t>
            </a:r>
            <a:r>
              <a:rPr lang="ko-KR" altLang="en-US" sz="1400" dirty="0" err="1"/>
              <a:t>를</a:t>
            </a:r>
            <a:r>
              <a:rPr lang="ko-KR" altLang="en-US" sz="1400" dirty="0"/>
              <a:t> 권장함</a:t>
            </a:r>
            <a:endParaRPr lang="en-US" altLang="ko-KR" sz="1400" dirty="0"/>
          </a:p>
          <a:p>
            <a:pPr>
              <a:buNone/>
            </a:pPr>
            <a:endParaRPr lang="en-US" altLang="ko-KR" sz="1400" dirty="0"/>
          </a:p>
          <a:p>
            <a:pPr>
              <a:buNone/>
            </a:pPr>
            <a:endParaRPr lang="en-US" altLang="ko-KR" sz="1400" dirty="0"/>
          </a:p>
          <a:p>
            <a:endParaRPr lang="ko-KR" altLang="en-US" sz="14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4B2C-307A-41BD-AD2D-7410ECC6B6FC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000" dirty="0">
                <a:latin typeface="Arial Black" pitchFamily="34" charset="0"/>
                <a:ea typeface="HY견고딕" pitchFamily="18" charset="-127"/>
              </a:rPr>
              <a:t>2-3-4. </a:t>
            </a:r>
            <a:r>
              <a:rPr lang="en-US" altLang="ko-KR" sz="4000" dirty="0" err="1">
                <a:latin typeface="Arial Black" pitchFamily="34" charset="0"/>
                <a:ea typeface="HY견고딕" pitchFamily="18" charset="-127"/>
              </a:rPr>
              <a:t>p&amp;n</a:t>
            </a:r>
            <a:r>
              <a:rPr lang="en-US" altLang="ko-KR" sz="4000" dirty="0">
                <a:latin typeface="Arial Black" pitchFamily="34" charset="0"/>
                <a:ea typeface="HY견고딕" pitchFamily="18" charset="-127"/>
              </a:rPr>
              <a:t> </a:t>
            </a:r>
            <a:r>
              <a:rPr lang="ko-KR" altLang="en-US" sz="4000" dirty="0">
                <a:latin typeface="Arial Black" pitchFamily="34" charset="0"/>
                <a:ea typeface="HY견고딕" pitchFamily="18" charset="-127"/>
              </a:rPr>
              <a:t>접촉 저항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-Layer  </a:t>
            </a:r>
            <a:r>
              <a:rPr lang="ko-KR" altLang="en-US" dirty="0"/>
              <a:t>위치</a:t>
            </a:r>
          </a:p>
        </p:txBody>
      </p:sp>
      <p:graphicFrame>
        <p:nvGraphicFramePr>
          <p:cNvPr id="9" name="내용 개체 틀 8"/>
          <p:cNvGraphicFramePr>
            <a:graphicFrameLocks noGrp="1"/>
          </p:cNvGraphicFramePr>
          <p:nvPr>
            <p:ph sz="half" idx="2"/>
          </p:nvPr>
        </p:nvGraphicFramePr>
        <p:xfrm>
          <a:off x="457200" y="2174873"/>
          <a:ext cx="4040188" cy="3268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8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444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>
                          <a:solidFill>
                            <a:schemeClr val="tx1"/>
                          </a:solidFill>
                        </a:rPr>
                        <a:t>p-pad(metal with wire bonding)</a:t>
                      </a: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R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6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p-electrode( multiple metals)</a:t>
                      </a:r>
                      <a:endParaRPr lang="ko-KR" altLang="en-US" sz="1050" dirty="0"/>
                    </a:p>
                  </a:txBody>
                  <a:tcPr marR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46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p-spreading</a:t>
                      </a:r>
                      <a:r>
                        <a:rPr lang="en-US" altLang="ko-KR" sz="1050" baseline="0" dirty="0"/>
                        <a:t> like ITO</a:t>
                      </a:r>
                      <a:endParaRPr lang="ko-KR" altLang="en-US" sz="1050" dirty="0"/>
                    </a:p>
                  </a:txBody>
                  <a:tcPr marR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6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p-semiconductor</a:t>
                      </a:r>
                      <a:endParaRPr lang="ko-KR" altLang="en-US" sz="1050" dirty="0"/>
                    </a:p>
                  </a:txBody>
                  <a:tcPr marR="0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n-pad</a:t>
                      </a:r>
                      <a:endParaRPr lang="ko-KR" alt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6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Active region(thickness=0)</a:t>
                      </a:r>
                      <a:endParaRPr lang="ko-KR" altLang="en-US" sz="1050" dirty="0"/>
                    </a:p>
                  </a:txBody>
                  <a:tcPr marR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n-electrode(multiple</a:t>
                      </a:r>
                      <a:r>
                        <a:rPr lang="en-US" altLang="ko-KR" sz="1100" baseline="0" dirty="0"/>
                        <a:t> metals)</a:t>
                      </a:r>
                      <a:endParaRPr lang="ko-KR" altLang="en-US" sz="11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6515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en-US" altLang="ko-KR" b="1" dirty="0">
                          <a:solidFill>
                            <a:schemeClr val="bg1"/>
                          </a:solidFill>
                        </a:rPr>
                        <a:t>n-semiconductor</a:t>
                      </a:r>
                      <a:endParaRPr lang="ko-KR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6175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en-US" altLang="ko-KR" b="1" dirty="0"/>
                        <a:t>Substrate</a:t>
                      </a:r>
                      <a:endParaRPr lang="ko-KR" altLang="en-US" b="1" dirty="0"/>
                    </a:p>
                  </a:txBody>
                  <a:tcPr>
                    <a:solidFill>
                      <a:srgbClr val="57E6F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14" name="직선 화살표 연결선 13"/>
          <p:cNvCxnSpPr/>
          <p:nvPr/>
        </p:nvCxnSpPr>
        <p:spPr>
          <a:xfrm rot="5400000" flipH="1" flipV="1">
            <a:off x="500828" y="3999710"/>
            <a:ext cx="3857652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357422" y="1928802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+z</a:t>
            </a:r>
            <a:endParaRPr lang="ko-KR" alt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714876" y="4000504"/>
            <a:ext cx="428628" cy="24622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/>
              <a:t>Z=0</a:t>
            </a:r>
            <a:endParaRPr lang="ko-KR" altLang="en-US" sz="1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357422" y="5715016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-z</a:t>
            </a:r>
            <a:endParaRPr lang="ko-KR" altLang="en-US" sz="1400" dirty="0"/>
          </a:p>
        </p:txBody>
      </p:sp>
      <p:pic>
        <p:nvPicPr>
          <p:cNvPr id="13" name="그림 12" descr="I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2571744"/>
            <a:ext cx="2643206" cy="785818"/>
          </a:xfrm>
          <a:prstGeom prst="rect">
            <a:avLst/>
          </a:prstGeom>
        </p:spPr>
      </p:pic>
      <p:cxnSp>
        <p:nvCxnSpPr>
          <p:cNvPr id="23" name="직선 연결선 22"/>
          <p:cNvCxnSpPr/>
          <p:nvPr/>
        </p:nvCxnSpPr>
        <p:spPr>
          <a:xfrm>
            <a:off x="785786" y="3571876"/>
            <a:ext cx="28575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1428728" y="3571876"/>
            <a:ext cx="28575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3500430" y="4286256"/>
            <a:ext cx="28575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>
            <a:off x="2857488" y="4286256"/>
            <a:ext cx="28575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/>
          <p:nvPr/>
        </p:nvCxnSpPr>
        <p:spPr>
          <a:xfrm rot="10800000" flipV="1">
            <a:off x="2285984" y="3071810"/>
            <a:ext cx="928694" cy="5000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그림 28" descr="metal-contac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1643050"/>
            <a:ext cx="2571768" cy="642942"/>
          </a:xfrm>
          <a:prstGeom prst="rect">
            <a:avLst/>
          </a:prstGeom>
        </p:spPr>
      </p:pic>
      <p:cxnSp>
        <p:nvCxnSpPr>
          <p:cNvPr id="36" name="직선 화살표 연결선 35"/>
          <p:cNvCxnSpPr/>
          <p:nvPr/>
        </p:nvCxnSpPr>
        <p:spPr>
          <a:xfrm rot="10800000" flipV="1">
            <a:off x="2071670" y="1857364"/>
            <a:ext cx="1714512" cy="12858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/>
          <p:cNvCxnSpPr/>
          <p:nvPr/>
        </p:nvCxnSpPr>
        <p:spPr>
          <a:xfrm rot="5400000">
            <a:off x="2536017" y="2250273"/>
            <a:ext cx="2143140" cy="19288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화살표 연결선 41"/>
          <p:cNvCxnSpPr/>
          <p:nvPr/>
        </p:nvCxnSpPr>
        <p:spPr>
          <a:xfrm>
            <a:off x="3643306" y="4286256"/>
            <a:ext cx="1857388" cy="6429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500694" y="4786322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>
                <a:solidFill>
                  <a:srgbClr val="FF0000"/>
                </a:solidFill>
              </a:rPr>
              <a:t>P&amp;n</a:t>
            </a:r>
            <a:r>
              <a:rPr lang="en-US" altLang="ko-KR" sz="1200" dirty="0">
                <a:solidFill>
                  <a:srgbClr val="FF0000"/>
                </a:solidFill>
              </a:rPr>
              <a:t> blocking layer</a:t>
            </a:r>
          </a:p>
          <a:p>
            <a:r>
              <a:rPr lang="ko-KR" altLang="en-US" sz="1200" dirty="0">
                <a:solidFill>
                  <a:srgbClr val="FF0000"/>
                </a:solidFill>
              </a:rPr>
              <a:t>두께 없는 완전 절연체로 열전도도만 정의함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14282" y="5500702"/>
            <a:ext cx="214314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FF0000"/>
                </a:solidFill>
              </a:rPr>
              <a:t>Active region</a:t>
            </a:r>
          </a:p>
          <a:p>
            <a:r>
              <a:rPr lang="ko-KR" altLang="en-US" sz="1200" dirty="0">
                <a:solidFill>
                  <a:srgbClr val="FF0000"/>
                </a:solidFill>
              </a:rPr>
              <a:t>두께가 없고 </a:t>
            </a:r>
            <a:r>
              <a:rPr lang="en-US" altLang="ko-KR" sz="1200" dirty="0">
                <a:solidFill>
                  <a:srgbClr val="FF0000"/>
                </a:solidFill>
              </a:rPr>
              <a:t>z=0</a:t>
            </a:r>
            <a:r>
              <a:rPr lang="ko-KR" altLang="en-US" sz="1200" dirty="0">
                <a:solidFill>
                  <a:srgbClr val="FF0000"/>
                </a:solidFill>
              </a:rPr>
              <a:t>에</a:t>
            </a:r>
            <a:r>
              <a:rPr lang="en-US" altLang="ko-KR" sz="1200" dirty="0">
                <a:solidFill>
                  <a:srgbClr val="FF0000"/>
                </a:solidFill>
              </a:rPr>
              <a:t> </a:t>
            </a:r>
            <a:r>
              <a:rPr lang="ko-KR" altLang="en-US" sz="1200" dirty="0">
                <a:solidFill>
                  <a:srgbClr val="FF0000"/>
                </a:solidFill>
              </a:rPr>
              <a:t>위치</a:t>
            </a:r>
          </a:p>
        </p:txBody>
      </p:sp>
      <p:cxnSp>
        <p:nvCxnSpPr>
          <p:cNvPr id="55" name="구부러진 연결선 54"/>
          <p:cNvCxnSpPr/>
          <p:nvPr/>
        </p:nvCxnSpPr>
        <p:spPr>
          <a:xfrm rot="5400000">
            <a:off x="-250065" y="4679165"/>
            <a:ext cx="1214446" cy="285752"/>
          </a:xfrm>
          <a:prstGeom prst="curvedConnector3">
            <a:avLst>
              <a:gd name="adj1" fmla="val -5405"/>
            </a:avLst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4B2C-307A-41BD-AD2D-7410ECC6B6FC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>
                <a:latin typeface="Arial Black" pitchFamily="34" charset="0"/>
              </a:rPr>
              <a:t>SimuLED</a:t>
            </a:r>
            <a:r>
              <a:rPr lang="en-US" altLang="ko-KR" dirty="0">
                <a:latin typeface="Arial Black" pitchFamily="34" charset="0"/>
              </a:rPr>
              <a:t> </a:t>
            </a:r>
            <a:r>
              <a:rPr lang="ko-KR" altLang="en-US" dirty="0"/>
              <a:t>구성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/>
              <a:t>1. </a:t>
            </a:r>
            <a:r>
              <a:rPr lang="en-US" altLang="ko-KR" b="1" dirty="0" err="1"/>
              <a:t>SiLENSe</a:t>
            </a:r>
            <a:r>
              <a:rPr lang="en-US" altLang="ko-KR" sz="2000" dirty="0"/>
              <a:t>(LED </a:t>
            </a:r>
            <a:r>
              <a:rPr lang="en-US" altLang="ko-KR" sz="2000" dirty="0" err="1"/>
              <a:t>heterostructure</a:t>
            </a:r>
            <a:r>
              <a:rPr lang="en-US" altLang="ko-KR" sz="2000" dirty="0"/>
              <a:t> </a:t>
            </a:r>
            <a:r>
              <a:rPr lang="ko-KR" altLang="en-US" sz="2000" dirty="0"/>
              <a:t>최적화</a:t>
            </a:r>
            <a:r>
              <a:rPr lang="en-US" altLang="ko-KR" sz="2000" dirty="0"/>
              <a:t>)</a:t>
            </a:r>
          </a:p>
          <a:p>
            <a:pPr>
              <a:buNone/>
            </a:pPr>
            <a:r>
              <a:rPr lang="en-US" altLang="ko-KR" sz="2000" dirty="0"/>
              <a:t>      </a:t>
            </a:r>
            <a:r>
              <a:rPr lang="en-US" altLang="ko-KR" sz="2000" dirty="0">
                <a:solidFill>
                  <a:srgbClr val="0000FF"/>
                </a:solidFill>
              </a:rPr>
              <a:t>-Material properties editor (</a:t>
            </a:r>
            <a:r>
              <a:rPr lang="en-US" altLang="ko-KR" sz="2000" dirty="0" err="1">
                <a:solidFill>
                  <a:srgbClr val="0000FF"/>
                </a:solidFill>
              </a:rPr>
              <a:t>SiLENSe</a:t>
            </a:r>
            <a:r>
              <a:rPr lang="en-US" altLang="ko-KR" sz="2000" dirty="0">
                <a:solidFill>
                  <a:srgbClr val="0000FF"/>
                </a:solidFill>
              </a:rPr>
              <a:t> </a:t>
            </a:r>
            <a:r>
              <a:rPr lang="ko-KR" altLang="en-US" sz="2000" dirty="0">
                <a:solidFill>
                  <a:srgbClr val="0000FF"/>
                </a:solidFill>
              </a:rPr>
              <a:t>기본 물성 편집</a:t>
            </a:r>
            <a:r>
              <a:rPr lang="en-US" altLang="ko-KR" sz="2000" dirty="0">
                <a:solidFill>
                  <a:srgbClr val="0000FF"/>
                </a:solidFill>
              </a:rPr>
              <a:t>)</a:t>
            </a:r>
          </a:p>
          <a:p>
            <a:pPr>
              <a:buNone/>
            </a:pPr>
            <a:r>
              <a:rPr lang="en-US" altLang="ko-KR" sz="2000" dirty="0">
                <a:solidFill>
                  <a:srgbClr val="0000FF"/>
                </a:solidFill>
              </a:rPr>
              <a:t>      -project input file(“.</a:t>
            </a:r>
            <a:r>
              <a:rPr lang="en-US" altLang="ko-KR" sz="2000" dirty="0" err="1">
                <a:solidFill>
                  <a:srgbClr val="0000FF"/>
                </a:solidFill>
              </a:rPr>
              <a:t>sls</a:t>
            </a:r>
            <a:r>
              <a:rPr lang="en-US" altLang="ko-KR" sz="2000" dirty="0">
                <a:solidFill>
                  <a:srgbClr val="0000FF"/>
                </a:solidFill>
              </a:rPr>
              <a:t>”), output file(“.</a:t>
            </a:r>
            <a:r>
              <a:rPr lang="en-US" altLang="ko-KR" sz="2000" dirty="0" err="1">
                <a:solidFill>
                  <a:srgbClr val="0000FF"/>
                </a:solidFill>
              </a:rPr>
              <a:t>sls</a:t>
            </a:r>
            <a:r>
              <a:rPr lang="en-US" altLang="ko-KR" sz="2000" dirty="0">
                <a:solidFill>
                  <a:srgbClr val="0000FF"/>
                </a:solidFill>
              </a:rPr>
              <a:t>”)</a:t>
            </a:r>
          </a:p>
          <a:p>
            <a:r>
              <a:rPr lang="en-US" altLang="ko-KR" b="1" dirty="0"/>
              <a:t>2. </a:t>
            </a:r>
            <a:r>
              <a:rPr lang="en-US" altLang="ko-KR" b="1" dirty="0" err="1"/>
              <a:t>SpeCLED</a:t>
            </a:r>
            <a:r>
              <a:rPr lang="en-US" altLang="ko-KR" sz="2000" dirty="0"/>
              <a:t>(</a:t>
            </a:r>
            <a:r>
              <a:rPr lang="en-US" altLang="ko-KR" sz="2000" dirty="0" err="1"/>
              <a:t>ITO,BL,electrode</a:t>
            </a:r>
            <a:r>
              <a:rPr lang="en-US" altLang="ko-KR" sz="2000" dirty="0"/>
              <a:t> </a:t>
            </a:r>
            <a:r>
              <a:rPr lang="ko-KR" altLang="en-US" sz="2000" dirty="0"/>
              <a:t>구조 최적화</a:t>
            </a:r>
            <a:r>
              <a:rPr lang="en-US" altLang="ko-KR" sz="2000" dirty="0"/>
              <a:t>)</a:t>
            </a:r>
          </a:p>
          <a:p>
            <a:pPr>
              <a:buNone/>
            </a:pPr>
            <a:r>
              <a:rPr lang="en-US" altLang="ko-KR" sz="2000" dirty="0"/>
              <a:t>      </a:t>
            </a:r>
            <a:r>
              <a:rPr lang="en-US" altLang="ko-KR" sz="2000" dirty="0">
                <a:solidFill>
                  <a:srgbClr val="0000FF"/>
                </a:solidFill>
              </a:rPr>
              <a:t>-project input file(“.</a:t>
            </a:r>
            <a:r>
              <a:rPr lang="en-US" altLang="ko-KR" sz="2000" dirty="0" err="1">
                <a:solidFill>
                  <a:srgbClr val="0000FF"/>
                </a:solidFill>
              </a:rPr>
              <a:t>dvx</a:t>
            </a:r>
            <a:r>
              <a:rPr lang="en-US" altLang="ko-KR" sz="2000" dirty="0">
                <a:solidFill>
                  <a:srgbClr val="0000FF"/>
                </a:solidFill>
              </a:rPr>
              <a:t>”), output file(“~_(40).</a:t>
            </a:r>
            <a:r>
              <a:rPr lang="en-US" altLang="ko-KR" sz="2000" dirty="0" err="1">
                <a:solidFill>
                  <a:srgbClr val="0000FF"/>
                </a:solidFill>
              </a:rPr>
              <a:t>cgs</a:t>
            </a:r>
            <a:r>
              <a:rPr lang="en-US" altLang="ko-KR" sz="2000" dirty="0">
                <a:solidFill>
                  <a:srgbClr val="0000FF"/>
                </a:solidFill>
              </a:rPr>
              <a:t>”)</a:t>
            </a:r>
          </a:p>
          <a:p>
            <a:pPr>
              <a:buNone/>
            </a:pPr>
            <a:r>
              <a:rPr lang="en-US" altLang="ko-KR" sz="2000" dirty="0">
                <a:solidFill>
                  <a:srgbClr val="0000FF"/>
                </a:solidFill>
              </a:rPr>
              <a:t>      ~_(40).</a:t>
            </a:r>
            <a:r>
              <a:rPr lang="en-US" altLang="ko-KR" sz="2000" dirty="0" err="1">
                <a:solidFill>
                  <a:srgbClr val="0000FF"/>
                </a:solidFill>
              </a:rPr>
              <a:t>cgs</a:t>
            </a:r>
            <a:r>
              <a:rPr lang="en-US" altLang="ko-KR" sz="2000" dirty="0">
                <a:solidFill>
                  <a:srgbClr val="0000FF"/>
                </a:solidFill>
              </a:rPr>
              <a:t>: </a:t>
            </a:r>
            <a:r>
              <a:rPr lang="ko-KR" altLang="en-US" sz="2000" dirty="0">
                <a:solidFill>
                  <a:srgbClr val="0000FF"/>
                </a:solidFill>
              </a:rPr>
              <a:t>칩에 </a:t>
            </a:r>
            <a:r>
              <a:rPr lang="en-US" altLang="ko-KR" sz="2000" dirty="0">
                <a:solidFill>
                  <a:srgbClr val="0000FF"/>
                </a:solidFill>
              </a:rPr>
              <a:t>40mA </a:t>
            </a:r>
            <a:r>
              <a:rPr lang="ko-KR" altLang="en-US" sz="2000" dirty="0">
                <a:solidFill>
                  <a:srgbClr val="0000FF"/>
                </a:solidFill>
              </a:rPr>
              <a:t>전류가 흐를 때  결과값 </a:t>
            </a:r>
            <a:r>
              <a:rPr lang="en-US" altLang="ko-KR" sz="2000" dirty="0">
                <a:solidFill>
                  <a:srgbClr val="0000FF"/>
                </a:solidFill>
              </a:rPr>
              <a:t> </a:t>
            </a:r>
          </a:p>
          <a:p>
            <a:r>
              <a:rPr lang="en-US" altLang="ko-KR" b="1" dirty="0"/>
              <a:t>3. RATRO</a:t>
            </a:r>
            <a:r>
              <a:rPr lang="en-US" altLang="ko-KR" sz="2000" dirty="0"/>
              <a:t>(Chip level </a:t>
            </a:r>
            <a:r>
              <a:rPr lang="ko-KR" altLang="en-US" sz="2000" dirty="0" err="1"/>
              <a:t>광추출</a:t>
            </a:r>
            <a:r>
              <a:rPr lang="ko-KR" altLang="en-US" sz="2000" dirty="0"/>
              <a:t> 효율</a:t>
            </a:r>
            <a:r>
              <a:rPr lang="en-US" altLang="ko-KR" sz="2000" dirty="0"/>
              <a:t>/ </a:t>
            </a:r>
            <a:r>
              <a:rPr lang="ko-KR" altLang="en-US" sz="2000" dirty="0" err="1"/>
              <a:t>광분포</a:t>
            </a:r>
            <a:r>
              <a:rPr lang="ko-KR" altLang="en-US" sz="2000" dirty="0"/>
              <a:t> 최적화</a:t>
            </a:r>
            <a:r>
              <a:rPr lang="en-US" altLang="ko-KR" sz="2000" dirty="0"/>
              <a:t>)</a:t>
            </a:r>
          </a:p>
          <a:p>
            <a:pPr>
              <a:buNone/>
            </a:pPr>
            <a:r>
              <a:rPr lang="en-US" altLang="ko-KR" sz="2000" dirty="0"/>
              <a:t>     </a:t>
            </a:r>
            <a:r>
              <a:rPr lang="en-US" altLang="ko-KR" sz="2000" dirty="0">
                <a:solidFill>
                  <a:srgbClr val="0000FF"/>
                </a:solidFill>
              </a:rPr>
              <a:t>-project input file(“.</a:t>
            </a:r>
            <a:r>
              <a:rPr lang="en-US" altLang="ko-KR" sz="2000" dirty="0" err="1">
                <a:solidFill>
                  <a:srgbClr val="0000FF"/>
                </a:solidFill>
              </a:rPr>
              <a:t>dvx</a:t>
            </a:r>
            <a:r>
              <a:rPr lang="en-US" altLang="ko-KR" sz="2000" dirty="0">
                <a:solidFill>
                  <a:srgbClr val="0000FF"/>
                </a:solidFill>
              </a:rPr>
              <a:t>”). Output file(“(40)_rtr.cgs”)</a:t>
            </a:r>
            <a:endParaRPr lang="ko-KR" altLang="en-US" sz="2000" dirty="0">
              <a:solidFill>
                <a:srgbClr val="0000FF"/>
              </a:solidFill>
            </a:endParaRPr>
          </a:p>
        </p:txBody>
      </p:sp>
      <p:pic>
        <p:nvPicPr>
          <p:cNvPr id="5" name="그림 4" descr="cg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206" y="3929066"/>
            <a:ext cx="1143008" cy="214314"/>
          </a:xfrm>
          <a:prstGeom prst="rect">
            <a:avLst/>
          </a:prstGeom>
        </p:spPr>
      </p:pic>
      <p:pic>
        <p:nvPicPr>
          <p:cNvPr id="6" name="그림 5" descr="rt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06" y="5000636"/>
            <a:ext cx="1152525" cy="219075"/>
          </a:xfrm>
          <a:prstGeom prst="rect">
            <a:avLst/>
          </a:prstGeom>
        </p:spPr>
      </p:pic>
      <p:pic>
        <p:nvPicPr>
          <p:cNvPr id="7" name="그림 6" descr="sl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68" y="2071678"/>
            <a:ext cx="1600200" cy="790575"/>
          </a:xfrm>
          <a:prstGeom prst="rect">
            <a:avLst/>
          </a:prstGeom>
        </p:spPr>
      </p:pic>
      <p:pic>
        <p:nvPicPr>
          <p:cNvPr id="8" name="그림 7" descr="dv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5206" y="3643314"/>
            <a:ext cx="904875" cy="238125"/>
          </a:xfrm>
          <a:prstGeom prst="rect">
            <a:avLst/>
          </a:prstGeom>
        </p:spPr>
      </p:pic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4B2C-307A-41BD-AD2D-7410ECC6B6FC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내용 개체 틀 11" descr="dvx_00000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857752" y="3000372"/>
            <a:ext cx="4041775" cy="3093704"/>
          </a:xfrm>
        </p:spPr>
      </p:pic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Arial Black" pitchFamily="34" charset="0"/>
                <a:ea typeface="HY견고딕" pitchFamily="18" charset="-127"/>
              </a:rPr>
              <a:t>2-3-5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열 전달 계수</a:t>
            </a:r>
          </a:p>
        </p:txBody>
      </p:sp>
      <p:sp>
        <p:nvSpPr>
          <p:cNvPr id="8" name="텍스트 개체 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수평형</a:t>
            </a:r>
            <a:r>
              <a:rPr lang="ko-KR" altLang="en-US" dirty="0"/>
              <a:t> </a:t>
            </a:r>
            <a:r>
              <a:rPr lang="ko-KR" altLang="en-US" dirty="0" err="1"/>
              <a:t>일반칩</a:t>
            </a:r>
            <a:endParaRPr lang="ko-KR" altLang="en-US" dirty="0"/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ko-KR" altLang="en-US" dirty="0" err="1"/>
              <a:t>수평형</a:t>
            </a:r>
            <a:r>
              <a:rPr lang="ko-KR" altLang="en-US" dirty="0"/>
              <a:t> </a:t>
            </a:r>
            <a:r>
              <a:rPr lang="ko-KR" altLang="en-US" dirty="0" err="1"/>
              <a:t>플립칩</a:t>
            </a:r>
            <a:endParaRPr lang="ko-KR" altLang="en-US" dirty="0"/>
          </a:p>
        </p:txBody>
      </p:sp>
      <p:pic>
        <p:nvPicPr>
          <p:cNvPr id="18" name="내용 개체 틀 17" descr="수평일반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3086" y="2174875"/>
            <a:ext cx="4008415" cy="3951288"/>
          </a:xfrm>
        </p:spPr>
      </p:pic>
      <p:pic>
        <p:nvPicPr>
          <p:cNvPr id="20" name="그림 19" descr="열전달계수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2500306"/>
            <a:ext cx="2571768" cy="882656"/>
          </a:xfrm>
          <a:prstGeom prst="rect">
            <a:avLst/>
          </a:prstGeom>
        </p:spPr>
      </p:pic>
      <p:cxnSp>
        <p:nvCxnSpPr>
          <p:cNvPr id="22" name="직선 화살표 연결선 21"/>
          <p:cNvCxnSpPr/>
          <p:nvPr/>
        </p:nvCxnSpPr>
        <p:spPr>
          <a:xfrm rot="5400000">
            <a:off x="2678893" y="3750471"/>
            <a:ext cx="1428760" cy="64294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/>
          <p:nvPr/>
        </p:nvCxnSpPr>
        <p:spPr>
          <a:xfrm rot="16200000" flipH="1">
            <a:off x="4464843" y="3178967"/>
            <a:ext cx="2071702" cy="142876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4B2C-307A-41BD-AD2D-7410ECC6B6FC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coupl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2071678"/>
            <a:ext cx="4438650" cy="2928958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2-4. Computation mode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1500174"/>
            <a:ext cx="4040188" cy="460387"/>
          </a:xfrm>
        </p:spPr>
        <p:txBody>
          <a:bodyPr/>
          <a:lstStyle/>
          <a:p>
            <a:r>
              <a:rPr lang="en-US" altLang="ko-KR" dirty="0"/>
              <a:t>Series calculation</a:t>
            </a:r>
            <a:endParaRPr lang="ko-KR" altLang="en-US" dirty="0"/>
          </a:p>
        </p:txBody>
      </p:sp>
      <p:pic>
        <p:nvPicPr>
          <p:cNvPr id="7" name="내용 개체 틀 6" descr="series calculatio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85720" y="2071678"/>
            <a:ext cx="4040188" cy="3357586"/>
          </a:xfrm>
        </p:spPr>
      </p:pic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3438" y="1428736"/>
            <a:ext cx="4041775" cy="496886"/>
          </a:xfrm>
        </p:spPr>
        <p:txBody>
          <a:bodyPr/>
          <a:lstStyle/>
          <a:p>
            <a:r>
              <a:rPr lang="en-US" altLang="ko-KR" dirty="0"/>
              <a:t>Solver setting</a:t>
            </a:r>
            <a:endParaRPr lang="ko-KR" altLang="en-US" dirty="0"/>
          </a:p>
        </p:txBody>
      </p:sp>
      <p:pic>
        <p:nvPicPr>
          <p:cNvPr id="8" name="내용 개체 틀 7" descr="solver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429124" y="2071678"/>
            <a:ext cx="4429156" cy="3286148"/>
          </a:xfrm>
        </p:spPr>
      </p:pic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4B2C-307A-41BD-AD2D-7410ECC6B6FC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6600" dirty="0">
                <a:latin typeface="Arial Black" pitchFamily="34" charset="0"/>
              </a:rPr>
              <a:t>3. RATRO</a:t>
            </a:r>
            <a:endParaRPr lang="ko-KR" altLang="en-US" sz="6600" dirty="0">
              <a:latin typeface="Arial Black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en-US" altLang="ko-KR" dirty="0"/>
              <a:t>3-1. Global parameters</a:t>
            </a:r>
          </a:p>
          <a:p>
            <a:r>
              <a:rPr lang="en-US" altLang="ko-KR" dirty="0"/>
              <a:t>3-2. Bulk Properties </a:t>
            </a:r>
            <a:r>
              <a:rPr lang="ko-KR" altLang="en-US" dirty="0"/>
              <a:t>정의</a:t>
            </a:r>
            <a:endParaRPr lang="en-US" altLang="ko-KR" dirty="0"/>
          </a:p>
          <a:p>
            <a:r>
              <a:rPr lang="en-US" altLang="ko-KR" dirty="0"/>
              <a:t>3-3. Surface Properties </a:t>
            </a:r>
            <a:r>
              <a:rPr lang="ko-KR" altLang="en-US" dirty="0"/>
              <a:t>정의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4B2C-307A-41BD-AD2D-7410ECC6B6FC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Arial Black" pitchFamily="34" charset="0"/>
              </a:rPr>
              <a:t>3-1 Global parameters</a:t>
            </a:r>
            <a:endParaRPr lang="ko-KR" altLang="en-US" dirty="0">
              <a:latin typeface="Arial Black" pitchFamily="34" charset="0"/>
            </a:endParaRPr>
          </a:p>
        </p:txBody>
      </p:sp>
      <p:pic>
        <p:nvPicPr>
          <p:cNvPr id="6" name="내용 개체 틀 5" descr="RATRO_global&amp;Bul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214422"/>
            <a:ext cx="8034455" cy="5133303"/>
          </a:xfrm>
          <a:ln>
            <a:solidFill>
              <a:srgbClr val="FF0000"/>
            </a:solidFill>
          </a:ln>
        </p:spPr>
      </p:pic>
      <p:pic>
        <p:nvPicPr>
          <p:cNvPr id="7" name="그림 6" descr="farfield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3214686"/>
            <a:ext cx="1928826" cy="19089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43702" y="5500702"/>
            <a:ext cx="10715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rgbClr val="0000FF"/>
                </a:solidFill>
              </a:rPr>
              <a:t>Photon </a:t>
            </a:r>
            <a:r>
              <a:rPr lang="ko-KR" altLang="en-US" sz="900" dirty="0">
                <a:solidFill>
                  <a:srgbClr val="0000FF"/>
                </a:solidFill>
              </a:rPr>
              <a:t>입사각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15074" y="3929066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>
                <a:solidFill>
                  <a:srgbClr val="0000FF"/>
                </a:solidFill>
              </a:rPr>
              <a:t>특정 입사각에서 표면 반사율 </a:t>
            </a:r>
            <a:r>
              <a:rPr lang="en-US" altLang="ko-KR" sz="800" dirty="0">
                <a:solidFill>
                  <a:srgbClr val="0000FF"/>
                </a:solidFill>
              </a:rPr>
              <a:t>E</a:t>
            </a:r>
            <a:r>
              <a:rPr lang="ko-KR" altLang="en-US" sz="800" dirty="0">
                <a:solidFill>
                  <a:srgbClr val="0000FF"/>
                </a:solidFill>
              </a:rPr>
              <a:t>와 </a:t>
            </a:r>
            <a:r>
              <a:rPr lang="en-US" altLang="ko-KR" sz="800" dirty="0">
                <a:solidFill>
                  <a:srgbClr val="0000FF"/>
                </a:solidFill>
              </a:rPr>
              <a:t>M</a:t>
            </a:r>
            <a:r>
              <a:rPr lang="ko-KR" altLang="en-US" sz="800" dirty="0">
                <a:solidFill>
                  <a:srgbClr val="0000FF"/>
                </a:solidFill>
              </a:rPr>
              <a:t>에 대하여 다른 부분이 생겨 광추출효율에 영향을 줄 수 있음</a:t>
            </a:r>
          </a:p>
        </p:txBody>
      </p:sp>
      <p:cxnSp>
        <p:nvCxnSpPr>
          <p:cNvPr id="11" name="직선 화살표 연결선 10"/>
          <p:cNvCxnSpPr/>
          <p:nvPr/>
        </p:nvCxnSpPr>
        <p:spPr>
          <a:xfrm rot="5400000">
            <a:off x="5464975" y="4536289"/>
            <a:ext cx="1285884" cy="3571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 rot="5400000" flipH="1" flipV="1">
            <a:off x="954896" y="4402898"/>
            <a:ext cx="94925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타원 22"/>
          <p:cNvSpPr/>
          <p:nvPr/>
        </p:nvSpPr>
        <p:spPr>
          <a:xfrm>
            <a:off x="1357290" y="3714752"/>
            <a:ext cx="214314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5" name="직선 연결선 24"/>
          <p:cNvCxnSpPr>
            <a:endCxn id="17" idx="4"/>
          </p:cNvCxnSpPr>
          <p:nvPr/>
        </p:nvCxnSpPr>
        <p:spPr>
          <a:xfrm flipV="1">
            <a:off x="1428728" y="4517067"/>
            <a:ext cx="834635" cy="3406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142976" y="3929066"/>
            <a:ext cx="142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H</a:t>
            </a:r>
            <a:endParaRPr lang="ko-KR" alt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1714480" y="4714884"/>
            <a:ext cx="3571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20</a:t>
            </a:r>
            <a:endParaRPr lang="ko-KR" altLang="en-US" sz="1000" dirty="0"/>
          </a:p>
        </p:txBody>
      </p:sp>
      <p:pic>
        <p:nvPicPr>
          <p:cNvPr id="37" name="그림 36" descr="qq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2500306"/>
            <a:ext cx="1581976" cy="642942"/>
          </a:xfrm>
          <a:prstGeom prst="rect">
            <a:avLst/>
          </a:prstGeom>
        </p:spPr>
      </p:pic>
      <p:sp>
        <p:nvSpPr>
          <p:cNvPr id="16" name="타원 15"/>
          <p:cNvSpPr/>
          <p:nvPr/>
        </p:nvSpPr>
        <p:spPr>
          <a:xfrm rot="2122317">
            <a:off x="2067541" y="3897054"/>
            <a:ext cx="199212" cy="1975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 rot="3657806">
            <a:off x="2256845" y="4357270"/>
            <a:ext cx="201154" cy="2151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428728" y="4286256"/>
            <a:ext cx="3571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90</a:t>
            </a:r>
            <a:endParaRPr lang="ko-KR" altLang="en-US" sz="1000" dirty="0"/>
          </a:p>
        </p:txBody>
      </p:sp>
      <p:cxnSp>
        <p:nvCxnSpPr>
          <p:cNvPr id="24" name="직선 연결선 23"/>
          <p:cNvCxnSpPr>
            <a:endCxn id="16" idx="4"/>
          </p:cNvCxnSpPr>
          <p:nvPr/>
        </p:nvCxnSpPr>
        <p:spPr>
          <a:xfrm rot="5400000" flipH="1" flipV="1">
            <a:off x="1378654" y="4126450"/>
            <a:ext cx="781386" cy="681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714480" y="4429132"/>
            <a:ext cx="3571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45</a:t>
            </a:r>
            <a:endParaRPr lang="ko-KR" altLang="en-US" sz="1000" dirty="0"/>
          </a:p>
        </p:txBody>
      </p:sp>
      <p:sp>
        <p:nvSpPr>
          <p:cNvPr id="19" name="슬라이드 번호 개체 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4B2C-307A-41BD-AD2D-7410ECC6B6FC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Arial Black" pitchFamily="34" charset="0"/>
              </a:rPr>
              <a:t>3-2 Bulk properties</a:t>
            </a:r>
            <a:endParaRPr lang="ko-KR" altLang="en-US" dirty="0">
              <a:latin typeface="Arial Black" pitchFamily="34" charset="0"/>
            </a:endParaRPr>
          </a:p>
        </p:txBody>
      </p:sp>
      <p:pic>
        <p:nvPicPr>
          <p:cNvPr id="6" name="내용 개체 틀 5" descr="p-GaN_bul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500174"/>
            <a:ext cx="3609208" cy="4525963"/>
          </a:xfrm>
        </p:spPr>
      </p:pic>
      <p:pic>
        <p:nvPicPr>
          <p:cNvPr id="7" name="그림 6" descr="c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1500174"/>
            <a:ext cx="5143536" cy="3929114"/>
          </a:xfrm>
          <a:prstGeom prst="rect">
            <a:avLst/>
          </a:prstGeom>
        </p:spPr>
      </p:pic>
      <p:cxnSp>
        <p:nvCxnSpPr>
          <p:cNvPr id="9" name="직선 화살표 연결선 8"/>
          <p:cNvCxnSpPr/>
          <p:nvPr/>
        </p:nvCxnSpPr>
        <p:spPr>
          <a:xfrm rot="10800000" flipV="1">
            <a:off x="3643306" y="2643182"/>
            <a:ext cx="4643470" cy="25717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4B2C-307A-41BD-AD2D-7410ECC6B6FC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Arial Black" pitchFamily="34" charset="0"/>
              </a:rPr>
              <a:t>3.3 Surface properties</a:t>
            </a:r>
            <a:endParaRPr lang="ko-KR" altLang="en-US" dirty="0">
              <a:latin typeface="Arial Black" pitchFamily="34" charset="0"/>
            </a:endParaRPr>
          </a:p>
        </p:txBody>
      </p:sp>
      <p:pic>
        <p:nvPicPr>
          <p:cNvPr id="6" name="내용 개체 틀 5" descr="ratro_surf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1428736"/>
            <a:ext cx="4038600" cy="2571768"/>
          </a:xfrm>
        </p:spPr>
      </p:pic>
      <p:pic>
        <p:nvPicPr>
          <p:cNvPr id="7" name="내용 개체 틀 6" descr="table_ratro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034" y="4143380"/>
            <a:ext cx="5857916" cy="2431456"/>
          </a:xfrm>
        </p:spPr>
      </p:pic>
      <p:sp>
        <p:nvSpPr>
          <p:cNvPr id="8" name="TextBox 7"/>
          <p:cNvSpPr txBox="1"/>
          <p:nvPr/>
        </p:nvSpPr>
        <p:spPr>
          <a:xfrm>
            <a:off x="4786314" y="1571612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altLang="ko-KR" sz="1200" dirty="0"/>
              <a:t>“B”</a:t>
            </a:r>
            <a:r>
              <a:rPr lang="ko-KR" altLang="en-US" sz="1200" dirty="0"/>
              <a:t>와 같이 </a:t>
            </a:r>
            <a:r>
              <a:rPr lang="en-US" altLang="ko-KR" sz="1200" dirty="0"/>
              <a:t>n-pad=n-elec. </a:t>
            </a:r>
            <a:r>
              <a:rPr lang="ko-KR" altLang="en-US" sz="1200" dirty="0"/>
              <a:t>영역이 같은 경우</a:t>
            </a:r>
            <a:endParaRPr lang="en-US" altLang="ko-KR" sz="1200" dirty="0"/>
          </a:p>
          <a:p>
            <a:pPr marL="228600" indent="-228600"/>
            <a:r>
              <a:rPr lang="en-US" altLang="ko-KR" sz="1200" dirty="0"/>
              <a:t>     n-electrode </a:t>
            </a:r>
            <a:r>
              <a:rPr lang="ko-KR" altLang="en-US" sz="1200" dirty="0"/>
              <a:t>정의할 필요 없고</a:t>
            </a:r>
            <a:r>
              <a:rPr lang="en-US" altLang="ko-KR" sz="1200" dirty="0"/>
              <a:t>, n-pad</a:t>
            </a:r>
            <a:r>
              <a:rPr lang="ko-KR" altLang="en-US" sz="1200" dirty="0"/>
              <a:t>를</a:t>
            </a:r>
            <a:endParaRPr lang="en-US" altLang="ko-KR" sz="1200" dirty="0"/>
          </a:p>
          <a:p>
            <a:pPr marL="228600" indent="-228600"/>
            <a:r>
              <a:rPr lang="en-US" altLang="ko-KR" sz="1200" dirty="0"/>
              <a:t>     Multiple </a:t>
            </a:r>
            <a:r>
              <a:rPr lang="ko-KR" altLang="en-US" sz="1200" dirty="0"/>
              <a:t>선택하여 </a:t>
            </a:r>
            <a:r>
              <a:rPr lang="en-US" altLang="ko-KR" sz="1200" dirty="0"/>
              <a:t>n-electrode </a:t>
            </a:r>
            <a:r>
              <a:rPr lang="ko-KR" altLang="en-US" sz="1200" dirty="0"/>
              <a:t>함께 묘사함</a:t>
            </a:r>
          </a:p>
        </p:txBody>
      </p:sp>
      <p:cxnSp>
        <p:nvCxnSpPr>
          <p:cNvPr id="10" name="직선 화살표 연결선 9"/>
          <p:cNvCxnSpPr/>
          <p:nvPr/>
        </p:nvCxnSpPr>
        <p:spPr>
          <a:xfrm rot="10800000" flipV="1">
            <a:off x="1428728" y="1643050"/>
            <a:ext cx="3357586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4B2C-307A-41BD-AD2D-7410ECC6B6FC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시뮬레이션 순서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-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1400" dirty="0"/>
              <a:t>1. </a:t>
            </a:r>
            <a:r>
              <a:rPr lang="en-US" altLang="ko-KR" sz="1400" dirty="0" err="1"/>
              <a:t>SiLENSe</a:t>
            </a:r>
            <a:r>
              <a:rPr lang="en-US" altLang="ko-KR" sz="1400" dirty="0"/>
              <a:t>:</a:t>
            </a:r>
          </a:p>
          <a:p>
            <a:pPr>
              <a:buNone/>
            </a:pPr>
            <a:r>
              <a:rPr lang="ko-KR" altLang="en-US" sz="1400" dirty="0"/>
              <a:t>   </a:t>
            </a:r>
            <a:r>
              <a:rPr lang="en-US" altLang="ko-KR" sz="1400" dirty="0"/>
              <a:t>-</a:t>
            </a:r>
            <a:r>
              <a:rPr lang="ko-KR" altLang="en-US" sz="1400" dirty="0"/>
              <a:t>입력</a:t>
            </a:r>
            <a:r>
              <a:rPr lang="en-US" altLang="ko-KR" sz="1400" dirty="0"/>
              <a:t>: “</a:t>
            </a:r>
            <a:r>
              <a:rPr lang="en-US" altLang="ko-KR" sz="1400" dirty="0" err="1"/>
              <a:t>Hetetrostructure</a:t>
            </a:r>
            <a:r>
              <a:rPr lang="en-US" altLang="ko-KR" sz="1400" dirty="0"/>
              <a:t>”, “Global parameter”,</a:t>
            </a:r>
          </a:p>
          <a:p>
            <a:pPr>
              <a:buNone/>
            </a:pPr>
            <a:r>
              <a:rPr lang="ko-KR" altLang="en-US" sz="1400" dirty="0"/>
              <a:t>   </a:t>
            </a:r>
            <a:r>
              <a:rPr lang="en-US" altLang="ko-KR" sz="1400" dirty="0"/>
              <a:t>-</a:t>
            </a:r>
            <a:r>
              <a:rPr lang="ko-KR" altLang="en-US" sz="1400" dirty="0"/>
              <a:t>계산 모드</a:t>
            </a:r>
            <a:r>
              <a:rPr lang="en-US" altLang="ko-KR" sz="1400" dirty="0"/>
              <a:t>:  Series calculation for </a:t>
            </a:r>
            <a:r>
              <a:rPr lang="en-US" altLang="ko-KR" sz="1400" dirty="0" err="1"/>
              <a:t>SpeCLED</a:t>
            </a:r>
            <a:endParaRPr lang="en-US" altLang="ko-KR" sz="1400" dirty="0"/>
          </a:p>
          <a:p>
            <a:pPr>
              <a:buNone/>
            </a:pPr>
            <a:r>
              <a:rPr lang="en-US" altLang="ko-KR" sz="1400" dirty="0"/>
              <a:t>    -</a:t>
            </a:r>
            <a:r>
              <a:rPr lang="ko-KR" altLang="en-US" sz="1400" dirty="0"/>
              <a:t>생성 결과 파일</a:t>
            </a:r>
            <a:r>
              <a:rPr lang="en-US" altLang="ko-KR" sz="1400" dirty="0"/>
              <a:t>: =&gt;”~T_300.sct”, “~T_320.sct”, “~T_350.sct”</a:t>
            </a:r>
          </a:p>
          <a:p>
            <a:pPr>
              <a:buNone/>
            </a:pPr>
            <a:endParaRPr lang="en-US" altLang="ko-KR" sz="1400" dirty="0"/>
          </a:p>
          <a:p>
            <a:pPr>
              <a:buNone/>
            </a:pPr>
            <a:r>
              <a:rPr lang="en-US" altLang="ko-KR" sz="1400" dirty="0"/>
              <a:t>2. </a:t>
            </a:r>
            <a:r>
              <a:rPr lang="en-US" altLang="ko-KR" sz="1400" dirty="0" err="1"/>
              <a:t>SpeCLED</a:t>
            </a:r>
            <a:r>
              <a:rPr lang="en-US" altLang="ko-KR" sz="1400" dirty="0"/>
              <a:t>: </a:t>
            </a:r>
            <a:r>
              <a:rPr lang="ko-KR" altLang="en-US" sz="1400" dirty="0" err="1"/>
              <a:t>칩구조</a:t>
            </a:r>
            <a:r>
              <a:rPr lang="ko-KR" altLang="en-US" sz="1400" dirty="0"/>
              <a:t> 입력</a:t>
            </a:r>
            <a:endParaRPr lang="en-US" altLang="ko-KR" sz="1400" dirty="0"/>
          </a:p>
          <a:p>
            <a:pPr>
              <a:buNone/>
            </a:pPr>
            <a:r>
              <a:rPr lang="en-US" altLang="ko-KR" sz="1400" dirty="0"/>
              <a:t>   “Active region”</a:t>
            </a:r>
            <a:r>
              <a:rPr lang="ko-KR" altLang="en-US" sz="1400" dirty="0"/>
              <a:t>탭에서</a:t>
            </a:r>
            <a:r>
              <a:rPr lang="en-US" altLang="ko-KR" sz="1400" dirty="0"/>
              <a:t> 1</a:t>
            </a:r>
            <a:r>
              <a:rPr lang="ko-KR" altLang="en-US" sz="1400" dirty="0"/>
              <a:t>번 결과 생성파일 </a:t>
            </a:r>
            <a:r>
              <a:rPr lang="en-US" altLang="ko-KR" sz="1400" dirty="0"/>
              <a:t>“.</a:t>
            </a:r>
            <a:r>
              <a:rPr lang="en-US" altLang="ko-KR" sz="1400" dirty="0" err="1"/>
              <a:t>sct</a:t>
            </a:r>
            <a:r>
              <a:rPr lang="en-US" altLang="ko-KR" sz="1400" dirty="0"/>
              <a:t>” </a:t>
            </a:r>
            <a:r>
              <a:rPr lang="ko-KR" altLang="en-US" sz="1400" dirty="0"/>
              <a:t>파일 온도별로 로드</a:t>
            </a:r>
            <a:endParaRPr lang="en-US" altLang="ko-KR" sz="1400" dirty="0"/>
          </a:p>
          <a:p>
            <a:pPr>
              <a:buNone/>
            </a:pPr>
            <a:endParaRPr lang="en-US" altLang="ko-KR" sz="1400" dirty="0"/>
          </a:p>
          <a:p>
            <a:pPr>
              <a:buNone/>
            </a:pPr>
            <a:r>
              <a:rPr lang="en-US" altLang="ko-KR" sz="1400" dirty="0"/>
              <a:t>3. RATRO </a:t>
            </a:r>
          </a:p>
          <a:p>
            <a:pPr>
              <a:buNone/>
            </a:pPr>
            <a:r>
              <a:rPr lang="en-US" altLang="ko-KR" sz="1400" dirty="0"/>
              <a:t>   “Global parameter(Uniformity intensity </a:t>
            </a:r>
            <a:r>
              <a:rPr lang="ko-KR" altLang="en-US" sz="1400" dirty="0"/>
              <a:t>선택</a:t>
            </a:r>
            <a:r>
              <a:rPr lang="en-US" altLang="ko-KR" sz="1400" dirty="0"/>
              <a:t>)”-&gt;”Bulk properties”</a:t>
            </a:r>
            <a:r>
              <a:rPr lang="en-US" altLang="ko-KR" sz="1400" dirty="0">
                <a:sym typeface="Wingdings" pitchFamily="2" charset="2"/>
              </a:rPr>
              <a:t>”Surface properties”Run</a:t>
            </a:r>
          </a:p>
          <a:p>
            <a:pPr>
              <a:buNone/>
            </a:pPr>
            <a:r>
              <a:rPr lang="en-US" altLang="ko-KR" sz="1400" dirty="0">
                <a:sym typeface="Wingdings" pitchFamily="2" charset="2"/>
              </a:rPr>
              <a:t>   </a:t>
            </a:r>
            <a:r>
              <a:rPr lang="ko-KR" altLang="en-US" sz="1400" dirty="0">
                <a:sym typeface="Wingdings" pitchFamily="2" charset="2"/>
              </a:rPr>
              <a:t>결과</a:t>
            </a:r>
            <a:r>
              <a:rPr lang="en-US" altLang="ko-KR" sz="1400" dirty="0">
                <a:sym typeface="Wingdings" pitchFamily="2" charset="2"/>
              </a:rPr>
              <a:t>: LEE </a:t>
            </a:r>
            <a:r>
              <a:rPr lang="ko-KR" altLang="en-US" sz="1400" dirty="0">
                <a:sym typeface="Wingdings" pitchFamily="2" charset="2"/>
              </a:rPr>
              <a:t>계산</a:t>
            </a:r>
            <a:endParaRPr lang="en-US" altLang="ko-KR" sz="1400" dirty="0">
              <a:sym typeface="Wingdings" pitchFamily="2" charset="2"/>
            </a:endParaRPr>
          </a:p>
          <a:p>
            <a:pPr>
              <a:buNone/>
            </a:pPr>
            <a:endParaRPr lang="en-US" altLang="ko-KR" sz="1400" dirty="0">
              <a:sym typeface="Wingdings" pitchFamily="2" charset="2"/>
            </a:endParaRPr>
          </a:p>
          <a:p>
            <a:pPr>
              <a:buNone/>
            </a:pPr>
            <a:r>
              <a:rPr lang="en-US" altLang="ko-KR" sz="1400" dirty="0">
                <a:sym typeface="Wingdings" pitchFamily="2" charset="2"/>
              </a:rPr>
              <a:t>4. </a:t>
            </a:r>
            <a:r>
              <a:rPr lang="en-US" altLang="ko-KR" sz="1400" dirty="0" err="1">
                <a:sym typeface="Wingdings" pitchFamily="2" charset="2"/>
              </a:rPr>
              <a:t>SpeCLED</a:t>
            </a:r>
            <a:r>
              <a:rPr lang="en-US" altLang="ko-KR" sz="1400" dirty="0">
                <a:sym typeface="Wingdings" pitchFamily="2" charset="2"/>
              </a:rPr>
              <a:t> “Run”</a:t>
            </a:r>
            <a:r>
              <a:rPr lang="ko-KR" altLang="en-US" sz="1400" dirty="0">
                <a:sym typeface="Wingdings" pitchFamily="2" charset="2"/>
              </a:rPr>
              <a:t>탭에 </a:t>
            </a:r>
            <a:r>
              <a:rPr lang="en-US" altLang="ko-KR" sz="1400" dirty="0">
                <a:sym typeface="Wingdings" pitchFamily="2" charset="2"/>
              </a:rPr>
              <a:t>LEE(user input</a:t>
            </a:r>
            <a:r>
              <a:rPr lang="ko-KR" altLang="en-US" sz="1400" dirty="0">
                <a:sym typeface="Wingdings" pitchFamily="2" charset="2"/>
              </a:rPr>
              <a:t>에 </a:t>
            </a:r>
            <a:r>
              <a:rPr lang="en-US" altLang="ko-KR" sz="1400" dirty="0">
                <a:sym typeface="Wingdings" pitchFamily="2" charset="2"/>
              </a:rPr>
              <a:t>3</a:t>
            </a:r>
            <a:r>
              <a:rPr lang="ko-KR" altLang="en-US" sz="1400" dirty="0">
                <a:sym typeface="Wingdings" pitchFamily="2" charset="2"/>
              </a:rPr>
              <a:t>번 결과 입력</a:t>
            </a:r>
            <a:r>
              <a:rPr lang="en-US" altLang="ko-KR" sz="1400" dirty="0">
                <a:sym typeface="Wingdings" pitchFamily="2" charset="2"/>
              </a:rPr>
              <a:t>) </a:t>
            </a:r>
            <a:r>
              <a:rPr lang="ko-KR" altLang="en-US" sz="1400" dirty="0">
                <a:sym typeface="Wingdings" pitchFamily="2" charset="2"/>
              </a:rPr>
              <a:t>계산</a:t>
            </a:r>
            <a:endParaRPr lang="en-US" altLang="ko-KR" sz="1400" dirty="0">
              <a:sym typeface="Wingdings" pitchFamily="2" charset="2"/>
            </a:endParaRPr>
          </a:p>
          <a:p>
            <a:pPr>
              <a:buNone/>
            </a:pPr>
            <a:r>
              <a:rPr lang="en-US" altLang="ko-KR" sz="1400" dirty="0">
                <a:sym typeface="Wingdings" pitchFamily="2" charset="2"/>
              </a:rPr>
              <a:t>   </a:t>
            </a:r>
            <a:r>
              <a:rPr lang="ko-KR" altLang="en-US" sz="1400" dirty="0">
                <a:sym typeface="Wingdings" pitchFamily="2" charset="2"/>
              </a:rPr>
              <a:t>결과</a:t>
            </a:r>
            <a:r>
              <a:rPr lang="en-US" altLang="ko-KR" sz="1400" dirty="0">
                <a:sym typeface="Wingdings" pitchFamily="2" charset="2"/>
              </a:rPr>
              <a:t>: ~(</a:t>
            </a:r>
            <a:r>
              <a:rPr lang="en-US" altLang="ko-KR" sz="1400" dirty="0" err="1">
                <a:sym typeface="Wingdings" pitchFamily="2" charset="2"/>
              </a:rPr>
              <a:t>mA</a:t>
            </a:r>
            <a:r>
              <a:rPr lang="en-US" altLang="ko-KR" sz="1400" dirty="0">
                <a:sym typeface="Wingdings" pitchFamily="2" charset="2"/>
              </a:rPr>
              <a:t>).</a:t>
            </a:r>
            <a:r>
              <a:rPr lang="en-US" altLang="ko-KR" sz="1400" dirty="0" err="1">
                <a:sym typeface="Wingdings" pitchFamily="2" charset="2"/>
              </a:rPr>
              <a:t>cgs</a:t>
            </a:r>
            <a:r>
              <a:rPr lang="en-US" altLang="ko-KR" sz="1400" dirty="0">
                <a:sym typeface="Wingdings" pitchFamily="2" charset="2"/>
              </a:rPr>
              <a:t> </a:t>
            </a:r>
            <a:r>
              <a:rPr lang="ko-KR" altLang="en-US" sz="1400" dirty="0">
                <a:sym typeface="Wingdings" pitchFamily="2" charset="2"/>
              </a:rPr>
              <a:t>파일</a:t>
            </a:r>
            <a:endParaRPr lang="en-US" altLang="ko-KR" sz="1400" dirty="0">
              <a:sym typeface="Wingdings" pitchFamily="2" charset="2"/>
            </a:endParaRPr>
          </a:p>
          <a:p>
            <a:pPr>
              <a:buNone/>
            </a:pPr>
            <a:endParaRPr lang="en-US" altLang="ko-KR" sz="1400" dirty="0">
              <a:sym typeface="Wingdings" pitchFamily="2" charset="2"/>
            </a:endParaRPr>
          </a:p>
          <a:p>
            <a:pPr>
              <a:buNone/>
            </a:pPr>
            <a:r>
              <a:rPr lang="en-US" altLang="ko-KR" sz="1400" dirty="0">
                <a:sym typeface="Wingdings" pitchFamily="2" charset="2"/>
              </a:rPr>
              <a:t>5. RATRO</a:t>
            </a:r>
            <a:r>
              <a:rPr lang="ko-KR" altLang="en-US" sz="1400" dirty="0">
                <a:sym typeface="Wingdings" pitchFamily="2" charset="2"/>
              </a:rPr>
              <a:t> </a:t>
            </a:r>
            <a:r>
              <a:rPr lang="en-US" altLang="ko-KR" sz="1400" dirty="0">
                <a:sym typeface="Wingdings" pitchFamily="2" charset="2"/>
              </a:rPr>
              <a:t>“intensity distribution from </a:t>
            </a:r>
            <a:r>
              <a:rPr lang="en-US" altLang="ko-KR" sz="1400" dirty="0" err="1">
                <a:sym typeface="Wingdings" pitchFamily="2" charset="2"/>
              </a:rPr>
              <a:t>SpeCLED</a:t>
            </a:r>
            <a:r>
              <a:rPr lang="en-US" altLang="ko-KR" sz="1400" dirty="0">
                <a:sym typeface="Wingdings" pitchFamily="2" charset="2"/>
              </a:rPr>
              <a:t>” </a:t>
            </a:r>
            <a:r>
              <a:rPr lang="ko-KR" altLang="en-US" sz="1400" dirty="0">
                <a:sym typeface="Wingdings" pitchFamily="2" charset="2"/>
              </a:rPr>
              <a:t>모드 선택</a:t>
            </a:r>
            <a:r>
              <a:rPr lang="en-US" altLang="ko-KR" sz="1400" dirty="0">
                <a:sym typeface="Wingdings" pitchFamily="2" charset="2"/>
              </a:rPr>
              <a:t>4</a:t>
            </a:r>
            <a:r>
              <a:rPr lang="ko-KR" altLang="en-US" sz="1400" dirty="0">
                <a:sym typeface="Wingdings" pitchFamily="2" charset="2"/>
              </a:rPr>
              <a:t>번 </a:t>
            </a:r>
            <a:r>
              <a:rPr lang="en-US" altLang="ko-KR" sz="1400" dirty="0">
                <a:sym typeface="Wingdings" pitchFamily="2" charset="2"/>
              </a:rPr>
              <a:t>.</a:t>
            </a:r>
            <a:r>
              <a:rPr lang="en-US" altLang="ko-KR" sz="1400" dirty="0" err="1">
                <a:sym typeface="Wingdings" pitchFamily="2" charset="2"/>
              </a:rPr>
              <a:t>cgs</a:t>
            </a:r>
            <a:r>
              <a:rPr lang="en-US" altLang="ko-KR" sz="1400" dirty="0">
                <a:sym typeface="Wingdings" pitchFamily="2" charset="2"/>
              </a:rPr>
              <a:t> </a:t>
            </a:r>
            <a:r>
              <a:rPr lang="ko-KR" altLang="en-US" sz="1400" dirty="0">
                <a:sym typeface="Wingdings" pitchFamily="2" charset="2"/>
              </a:rPr>
              <a:t>파일 선택 </a:t>
            </a:r>
            <a:endParaRPr lang="en-US" altLang="ko-KR" sz="1400" dirty="0">
              <a:sym typeface="Wingdings" pitchFamily="2" charset="2"/>
            </a:endParaRPr>
          </a:p>
          <a:p>
            <a:pPr>
              <a:buNone/>
            </a:pPr>
            <a:r>
              <a:rPr lang="en-US" altLang="ko-KR" sz="1400" dirty="0">
                <a:sym typeface="Wingdings" pitchFamily="2" charset="2"/>
              </a:rPr>
              <a:t>    “Run” </a:t>
            </a:r>
            <a:r>
              <a:rPr lang="ko-KR" altLang="en-US" sz="1400" dirty="0">
                <a:sym typeface="Wingdings" pitchFamily="2" charset="2"/>
              </a:rPr>
              <a:t>실행</a:t>
            </a:r>
            <a:r>
              <a:rPr lang="en-US" altLang="ko-KR" sz="1400" dirty="0">
                <a:sym typeface="Wingdings" pitchFamily="2" charset="2"/>
              </a:rPr>
              <a:t>-</a:t>
            </a:r>
            <a:r>
              <a:rPr lang="ko-KR" altLang="en-US" sz="1400" dirty="0">
                <a:sym typeface="Wingdings" pitchFamily="2" charset="2"/>
              </a:rPr>
              <a:t>최종 </a:t>
            </a:r>
            <a:r>
              <a:rPr lang="en-US" altLang="ko-KR" sz="1400" dirty="0">
                <a:sym typeface="Wingdings" pitchFamily="2" charset="2"/>
              </a:rPr>
              <a:t>RATRO </a:t>
            </a:r>
            <a:r>
              <a:rPr lang="ko-KR" altLang="en-US" sz="1400" dirty="0">
                <a:sym typeface="Wingdings" pitchFamily="2" charset="2"/>
              </a:rPr>
              <a:t>결과 </a:t>
            </a:r>
            <a:r>
              <a:rPr lang="en-US" altLang="ko-KR" sz="1400" dirty="0">
                <a:sym typeface="Wingdings" pitchFamily="2" charset="2"/>
              </a:rPr>
              <a:t>~(</a:t>
            </a:r>
            <a:r>
              <a:rPr lang="en-US" altLang="ko-KR" sz="1400" dirty="0" err="1">
                <a:sym typeface="Wingdings" pitchFamily="2" charset="2"/>
              </a:rPr>
              <a:t>mA</a:t>
            </a:r>
            <a:r>
              <a:rPr lang="en-US" altLang="ko-KR" sz="1400" dirty="0">
                <a:sym typeface="Wingdings" pitchFamily="2" charset="2"/>
              </a:rPr>
              <a:t>)_rtr.cgs </a:t>
            </a:r>
            <a:r>
              <a:rPr lang="ko-KR" altLang="en-US" sz="1400" dirty="0">
                <a:sym typeface="Wingdings" pitchFamily="2" charset="2"/>
              </a:rPr>
              <a:t>생성</a:t>
            </a:r>
            <a:endParaRPr lang="en-US" altLang="ko-KR" sz="1400" dirty="0">
              <a:sym typeface="Wingdings" pitchFamily="2" charset="2"/>
            </a:endParaRPr>
          </a:p>
          <a:p>
            <a:pPr>
              <a:buNone/>
            </a:pPr>
            <a:endParaRPr lang="en-US" altLang="ko-KR" sz="2000" dirty="0">
              <a:sym typeface="Wingdings" pitchFamily="2" charset="2"/>
            </a:endParaRPr>
          </a:p>
          <a:p>
            <a:pPr>
              <a:buNone/>
            </a:pPr>
            <a:endParaRPr lang="ko-KR" altLang="en-US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4B2C-307A-41BD-AD2D-7410ECC6B6FC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>
                <a:latin typeface="Arial Black" pitchFamily="34" charset="0"/>
              </a:rPr>
              <a:t>SimuLED</a:t>
            </a:r>
            <a:r>
              <a:rPr lang="en-US" altLang="ko-KR" dirty="0">
                <a:latin typeface="Arial Black" pitchFamily="34" charset="0"/>
              </a:rPr>
              <a:t> </a:t>
            </a:r>
            <a:r>
              <a:rPr lang="ko-KR" altLang="en-US" dirty="0">
                <a:latin typeface="Arial Black" pitchFamily="34" charset="0"/>
              </a:rPr>
              <a:t>개념도</a:t>
            </a:r>
          </a:p>
        </p:txBody>
      </p:sp>
      <p:pic>
        <p:nvPicPr>
          <p:cNvPr id="4" name="내용 개체 틀 3" descr="개념도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65515"/>
            <a:ext cx="8229600" cy="4195332"/>
          </a:xfrm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4B2C-307A-41BD-AD2D-7410ECC6B6FC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6600" dirty="0">
                <a:latin typeface="Arial Black" pitchFamily="34" charset="0"/>
              </a:rPr>
              <a:t>1. </a:t>
            </a:r>
            <a:r>
              <a:rPr lang="en-US" altLang="ko-KR" sz="6600" dirty="0" err="1">
                <a:latin typeface="Arial Black" pitchFamily="34" charset="0"/>
              </a:rPr>
              <a:t>SiLENSe</a:t>
            </a:r>
            <a:endParaRPr lang="ko-KR" altLang="en-US" sz="6600" dirty="0">
              <a:latin typeface="Arial Black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altLang="ko-KR" dirty="0"/>
              <a:t>- </a:t>
            </a:r>
            <a:r>
              <a:rPr lang="en-US" altLang="ko-KR" sz="1800" dirty="0"/>
              <a:t>0. Material Properties(</a:t>
            </a:r>
            <a:r>
              <a:rPr lang="en-US" altLang="ko-KR" sz="1800" dirty="0" err="1"/>
              <a:t>ProEdit</a:t>
            </a:r>
            <a:r>
              <a:rPr lang="en-US" altLang="ko-KR" sz="1800" dirty="0"/>
              <a:t>) </a:t>
            </a:r>
            <a:r>
              <a:rPr lang="ko-KR" altLang="en-US" sz="1800" dirty="0"/>
              <a:t> </a:t>
            </a:r>
            <a:endParaRPr lang="en-US" altLang="ko-KR" sz="1800" dirty="0"/>
          </a:p>
          <a:p>
            <a:pPr>
              <a:buNone/>
            </a:pPr>
            <a:r>
              <a:rPr lang="en-US" altLang="ko-KR" sz="1800" dirty="0"/>
              <a:t>    -</a:t>
            </a:r>
            <a:r>
              <a:rPr lang="en-US" altLang="ko-KR" sz="1800" dirty="0" err="1"/>
              <a:t>SiLENSe</a:t>
            </a:r>
            <a:r>
              <a:rPr lang="ko-KR" altLang="en-US" sz="1800" dirty="0"/>
              <a:t>에서 사용되는 물성 정보의 확인 및 편집기</a:t>
            </a:r>
            <a:endParaRPr lang="en-US" altLang="ko-KR" sz="1800" dirty="0"/>
          </a:p>
          <a:p>
            <a:pPr>
              <a:buNone/>
            </a:pPr>
            <a:r>
              <a:rPr lang="en-US" altLang="ko-KR" sz="1800" dirty="0"/>
              <a:t>    -</a:t>
            </a:r>
            <a:r>
              <a:rPr lang="en-US" altLang="ko-KR" sz="1800" dirty="0" err="1"/>
              <a:t>SiLENSe</a:t>
            </a:r>
            <a:r>
              <a:rPr lang="en-US" altLang="ko-KR" sz="1800" dirty="0"/>
              <a:t> </a:t>
            </a:r>
            <a:r>
              <a:rPr lang="ko-KR" altLang="en-US" sz="1800" dirty="0"/>
              <a:t>시작하기 전 </a:t>
            </a:r>
            <a:r>
              <a:rPr lang="en-US" altLang="ko-KR" sz="1800" dirty="0"/>
              <a:t>Default parameter </a:t>
            </a:r>
            <a:r>
              <a:rPr lang="ko-KR" altLang="en-US" sz="1800" dirty="0"/>
              <a:t>물성 확인</a:t>
            </a:r>
            <a:endParaRPr lang="en-US" altLang="ko-KR" sz="1800" dirty="0"/>
          </a:p>
          <a:p>
            <a:pPr>
              <a:buNone/>
            </a:pPr>
            <a:endParaRPr lang="en-US" altLang="ko-KR" sz="1800" dirty="0"/>
          </a:p>
          <a:p>
            <a:pPr>
              <a:buFontTx/>
              <a:buChar char="-"/>
            </a:pPr>
            <a:r>
              <a:rPr lang="en-US" altLang="ko-KR" sz="1800" dirty="0"/>
              <a:t>1. Input parameters</a:t>
            </a:r>
          </a:p>
          <a:p>
            <a:pPr>
              <a:buNone/>
            </a:pPr>
            <a:r>
              <a:rPr lang="en-US" altLang="ko-KR" sz="1800" dirty="0"/>
              <a:t>        1-1 degree of relaxation</a:t>
            </a:r>
          </a:p>
          <a:p>
            <a:pPr>
              <a:buNone/>
            </a:pPr>
            <a:r>
              <a:rPr lang="en-US" altLang="ko-KR" sz="1800" dirty="0"/>
              <a:t>        1-2 layer profile</a:t>
            </a:r>
          </a:p>
          <a:p>
            <a:pPr>
              <a:buNone/>
            </a:pPr>
            <a:r>
              <a:rPr lang="en-US" altLang="ko-KR" sz="1800" dirty="0"/>
              <a:t>        1-3 global parameter</a:t>
            </a:r>
          </a:p>
          <a:p>
            <a:pPr>
              <a:buNone/>
            </a:pPr>
            <a:endParaRPr lang="en-US" altLang="ko-KR" sz="1800" dirty="0"/>
          </a:p>
          <a:p>
            <a:pPr>
              <a:buFontTx/>
              <a:buChar char="-"/>
            </a:pPr>
            <a:r>
              <a:rPr lang="en-US" altLang="ko-KR" sz="1800" dirty="0"/>
              <a:t>2. Output results</a:t>
            </a:r>
          </a:p>
          <a:p>
            <a:pPr>
              <a:buNone/>
            </a:pPr>
            <a:r>
              <a:rPr lang="en-US" altLang="ko-KR" sz="1800" dirty="0"/>
              <a:t>        2-1 current band diagram</a:t>
            </a:r>
          </a:p>
          <a:p>
            <a:pPr>
              <a:buNone/>
            </a:pPr>
            <a:r>
              <a:rPr lang="en-US" altLang="ko-KR" sz="1800" dirty="0"/>
              <a:t>        2-2 I-V curve and wavelength</a:t>
            </a:r>
          </a:p>
          <a:p>
            <a:pPr>
              <a:buNone/>
            </a:pPr>
            <a:endParaRPr lang="en-US" altLang="ko-KR" sz="1800" dirty="0"/>
          </a:p>
          <a:p>
            <a:pPr>
              <a:buFontTx/>
              <a:buChar char="-"/>
            </a:pPr>
            <a:r>
              <a:rPr lang="en-US" altLang="ko-KR" sz="1800" dirty="0"/>
              <a:t>3. Export Data into </a:t>
            </a:r>
            <a:r>
              <a:rPr lang="en-US" altLang="ko-KR" sz="1800" dirty="0" err="1"/>
              <a:t>SpeCLED</a:t>
            </a:r>
            <a:endParaRPr lang="en-US" altLang="ko-KR" sz="1800" dirty="0"/>
          </a:p>
          <a:p>
            <a:pPr>
              <a:buNone/>
            </a:pPr>
            <a:r>
              <a:rPr lang="en-US" altLang="ko-KR" sz="1800" dirty="0"/>
              <a:t>        3-1 to load “J(bias), IQE(J), Spectra(bias)” on the active region of </a:t>
            </a:r>
            <a:r>
              <a:rPr lang="en-US" altLang="ko-KR" sz="1800" dirty="0" err="1"/>
              <a:t>SpeCLED</a:t>
            </a:r>
            <a:endParaRPr lang="en-US" altLang="ko-KR" sz="18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4B2C-307A-41BD-AD2D-7410ECC6B6FC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Arial Black" pitchFamily="34" charset="0"/>
              </a:rPr>
              <a:t>0. Material properties</a:t>
            </a:r>
            <a:endParaRPr lang="ko-KR" altLang="en-US" dirty="0">
              <a:latin typeface="Arial Black" pitchFamily="34" charset="0"/>
            </a:endParaRPr>
          </a:p>
        </p:txBody>
      </p:sp>
      <p:pic>
        <p:nvPicPr>
          <p:cNvPr id="4" name="내용 개체 틀 3" descr="d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500174"/>
            <a:ext cx="3429024" cy="2399264"/>
          </a:xfrm>
        </p:spPr>
      </p:pic>
      <p:pic>
        <p:nvPicPr>
          <p:cNvPr id="5" name="그림 4" descr="editor.jp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1500174"/>
            <a:ext cx="4171948" cy="1790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43372" y="4143380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sz="1200" dirty="0" err="1"/>
              <a:t>SiLENSe</a:t>
            </a:r>
            <a:r>
              <a:rPr lang="ko-KR" altLang="en-US" sz="1200" dirty="0"/>
              <a:t>에서 </a:t>
            </a:r>
            <a:r>
              <a:rPr lang="en-US" altLang="ko-KR" sz="1200" dirty="0"/>
              <a:t>default</a:t>
            </a:r>
            <a:r>
              <a:rPr lang="ko-KR" altLang="en-US" sz="1200" dirty="0"/>
              <a:t>로 사용되는 물성 값을 확인</a:t>
            </a:r>
            <a:r>
              <a:rPr lang="en-US" altLang="ko-KR" sz="1200" dirty="0"/>
              <a:t>/</a:t>
            </a:r>
            <a:r>
              <a:rPr lang="ko-KR" altLang="en-US" sz="1200" dirty="0"/>
              <a:t>편집 시 필요함</a:t>
            </a:r>
            <a:endParaRPr lang="en-US" altLang="ko-KR" sz="1200" dirty="0"/>
          </a:p>
          <a:p>
            <a:pPr marL="342900" indent="-342900">
              <a:buAutoNum type="arabicPeriod"/>
            </a:pPr>
            <a:r>
              <a:rPr lang="en-US" altLang="ko-KR" sz="1200" dirty="0" err="1"/>
              <a:t>InGaN</a:t>
            </a:r>
            <a:r>
              <a:rPr lang="en-US" altLang="ko-KR" sz="1200" dirty="0"/>
              <a:t> QW</a:t>
            </a:r>
            <a:r>
              <a:rPr lang="ko-KR" altLang="en-US" sz="1200" dirty="0"/>
              <a:t>이 사용된 </a:t>
            </a:r>
            <a:r>
              <a:rPr lang="en-US" altLang="ko-KR" sz="1200" dirty="0"/>
              <a:t>LED</a:t>
            </a:r>
            <a:r>
              <a:rPr lang="ko-KR" altLang="en-US" sz="1200" dirty="0"/>
              <a:t>구조에서 </a:t>
            </a:r>
            <a:r>
              <a:rPr lang="en-US" altLang="ko-KR" sz="1200" dirty="0"/>
              <a:t>wavelength</a:t>
            </a:r>
            <a:r>
              <a:rPr lang="ko-KR" altLang="en-US" sz="1200" dirty="0"/>
              <a:t>의 </a:t>
            </a:r>
            <a:r>
              <a:rPr lang="en-US" altLang="ko-KR" sz="1200" dirty="0"/>
              <a:t>shift</a:t>
            </a:r>
            <a:r>
              <a:rPr lang="ko-KR" altLang="en-US" sz="1200" dirty="0"/>
              <a:t>가 필요시</a:t>
            </a:r>
            <a:endParaRPr lang="en-US" altLang="ko-KR" sz="1200" dirty="0"/>
          </a:p>
          <a:p>
            <a:pPr marL="342900" indent="-342900"/>
            <a:r>
              <a:rPr lang="en-US" altLang="ko-KR" sz="1200" dirty="0"/>
              <a:t>       </a:t>
            </a:r>
            <a:r>
              <a:rPr lang="en-US" altLang="ko-KR" sz="1200" dirty="0" err="1"/>
              <a:t>InGaN</a:t>
            </a:r>
            <a:r>
              <a:rPr lang="en-US" altLang="ko-KR" sz="1200" dirty="0"/>
              <a:t> bowing parameter</a:t>
            </a:r>
            <a:r>
              <a:rPr lang="ko-KR" altLang="en-US" sz="1200" dirty="0"/>
              <a:t>를 변경할 수 있음</a:t>
            </a:r>
            <a:r>
              <a:rPr lang="en-US" altLang="ko-KR" sz="1200" dirty="0"/>
              <a:t>, </a:t>
            </a:r>
            <a:r>
              <a:rPr lang="ko-KR" altLang="en-US" sz="1200" dirty="0"/>
              <a:t>범위</a:t>
            </a:r>
            <a:r>
              <a:rPr lang="en-US" altLang="ko-KR" sz="1200" dirty="0"/>
              <a:t>(-1~-3.4eV, default -1.2eV)</a:t>
            </a:r>
            <a:endParaRPr lang="ko-KR" altLang="en-US" sz="1200" dirty="0"/>
          </a:p>
        </p:txBody>
      </p:sp>
      <p:pic>
        <p:nvPicPr>
          <p:cNvPr id="7" name="그림 6" descr="bowin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4071942"/>
            <a:ext cx="3714776" cy="1928827"/>
          </a:xfrm>
          <a:prstGeom prst="rect">
            <a:avLst/>
          </a:prstGeom>
        </p:spPr>
      </p:pic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4B2C-307A-41BD-AD2D-7410ECC6B6FC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Arial Black" pitchFamily="34" charset="0"/>
                <a:cs typeface="Arial" pitchFamily="34" charset="0"/>
              </a:rPr>
              <a:t>1-1. Degree of relaxation</a:t>
            </a:r>
            <a:endParaRPr lang="ko-KR" altLang="en-US" dirty="0"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0" name="내용 개체 틀 9" descr="degree of relaxati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14024"/>
            <a:ext cx="8229600" cy="4298314"/>
          </a:xfrm>
        </p:spPr>
      </p:pic>
      <p:sp>
        <p:nvSpPr>
          <p:cNvPr id="11" name="위쪽 화살표 10"/>
          <p:cNvSpPr/>
          <p:nvPr/>
        </p:nvSpPr>
        <p:spPr>
          <a:xfrm>
            <a:off x="1857356" y="3429000"/>
            <a:ext cx="500066" cy="14287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아래쪽 화살표 11"/>
          <p:cNvSpPr/>
          <p:nvPr/>
        </p:nvSpPr>
        <p:spPr>
          <a:xfrm>
            <a:off x="1928794" y="2857496"/>
            <a:ext cx="357190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4B2C-307A-41BD-AD2D-7410ECC6B6FC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Arial Black" pitchFamily="34" charset="0"/>
              </a:rPr>
              <a:t>1-2. Layer profile</a:t>
            </a:r>
            <a:endParaRPr lang="ko-KR" altLang="en-US" dirty="0">
              <a:latin typeface="Arial Black" pitchFamily="34" charset="0"/>
            </a:endParaRPr>
          </a:p>
        </p:txBody>
      </p:sp>
      <p:pic>
        <p:nvPicPr>
          <p:cNvPr id="7" name="내용 개체 틀 6" descr="SiLENSe doping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910" y="1714488"/>
            <a:ext cx="3895724" cy="1857388"/>
          </a:xfrm>
        </p:spPr>
      </p:pic>
      <p:pic>
        <p:nvPicPr>
          <p:cNvPr id="10" name="내용 개체 틀 9" descr="3points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1714488"/>
            <a:ext cx="4038600" cy="2571768"/>
          </a:xfrm>
        </p:spPr>
      </p:pic>
      <p:sp>
        <p:nvSpPr>
          <p:cNvPr id="11" name="TextBox 10"/>
          <p:cNvSpPr txBox="1"/>
          <p:nvPr/>
        </p:nvSpPr>
        <p:spPr>
          <a:xfrm>
            <a:off x="500034" y="3786190"/>
            <a:ext cx="37862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/>
              <a:t>Left(</a:t>
            </a:r>
            <a:r>
              <a:rPr lang="ko-KR" altLang="en-US" sz="1000" b="1" dirty="0"/>
              <a:t> 각 </a:t>
            </a:r>
            <a:r>
              <a:rPr lang="en-US" altLang="ko-KR" sz="1000" b="1" dirty="0"/>
              <a:t>layer</a:t>
            </a:r>
            <a:r>
              <a:rPr lang="ko-KR" altLang="en-US" sz="1000" b="1" dirty="0"/>
              <a:t>시점</a:t>
            </a:r>
            <a:r>
              <a:rPr lang="en-US" altLang="ko-KR" sz="1000" b="1" dirty="0"/>
              <a:t>)/middle(</a:t>
            </a:r>
            <a:r>
              <a:rPr lang="ko-KR" altLang="en-US" sz="1000" b="1" dirty="0"/>
              <a:t>각 </a:t>
            </a:r>
            <a:r>
              <a:rPr lang="en-US" altLang="ko-KR" sz="1000" b="1" dirty="0"/>
              <a:t>layer </a:t>
            </a:r>
            <a:r>
              <a:rPr lang="ko-KR" altLang="en-US" sz="1000" b="1" dirty="0"/>
              <a:t>중점</a:t>
            </a:r>
            <a:r>
              <a:rPr lang="en-US" altLang="ko-KR" sz="1000" b="1" dirty="0"/>
              <a:t>)/right(</a:t>
            </a:r>
            <a:r>
              <a:rPr lang="ko-KR" altLang="en-US" sz="1000" b="1" dirty="0"/>
              <a:t>각 </a:t>
            </a:r>
            <a:r>
              <a:rPr lang="en-US" altLang="ko-KR" sz="1000" b="1" dirty="0"/>
              <a:t>layer</a:t>
            </a:r>
            <a:r>
              <a:rPr lang="ko-KR" altLang="en-US" sz="1000" b="1" dirty="0"/>
              <a:t>끝점</a:t>
            </a:r>
            <a:r>
              <a:rPr lang="en-US" altLang="ko-KR" sz="1100" b="1" dirty="0"/>
              <a:t>)</a:t>
            </a:r>
            <a:endParaRPr lang="ko-KR" altLang="en-US" sz="1100" b="1" dirty="0"/>
          </a:p>
        </p:txBody>
      </p:sp>
      <p:cxnSp>
        <p:nvCxnSpPr>
          <p:cNvPr id="13" name="직선 화살표 연결선 12"/>
          <p:cNvCxnSpPr/>
          <p:nvPr/>
        </p:nvCxnSpPr>
        <p:spPr>
          <a:xfrm rot="5400000" flipH="1" flipV="1">
            <a:off x="357159" y="2357431"/>
            <a:ext cx="1785948" cy="12144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/>
          <p:nvPr/>
        </p:nvCxnSpPr>
        <p:spPr>
          <a:xfrm rot="16200000" flipV="1">
            <a:off x="1535885" y="2678901"/>
            <a:ext cx="1714512" cy="6429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 rot="10800000">
            <a:off x="2357422" y="2214554"/>
            <a:ext cx="1643074" cy="15716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00034" y="4143381"/>
            <a:ext cx="3786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/>
              <a:t>각  </a:t>
            </a:r>
            <a:r>
              <a:rPr lang="en-US" altLang="ko-KR" sz="1200" dirty="0"/>
              <a:t>layer </a:t>
            </a:r>
            <a:r>
              <a:rPr lang="ko-KR" altLang="en-US" sz="1200" dirty="0"/>
              <a:t>물성 정의 시  </a:t>
            </a:r>
            <a:r>
              <a:rPr lang="en-US" altLang="ko-KR" sz="1200" dirty="0"/>
              <a:t>grade</a:t>
            </a:r>
            <a:r>
              <a:rPr lang="ko-KR" altLang="en-US" sz="1200" dirty="0"/>
              <a:t> 줄 수 있음</a:t>
            </a:r>
            <a:endParaRPr lang="en-US" altLang="ko-KR" sz="1200" dirty="0"/>
          </a:p>
          <a:p>
            <a:r>
              <a:rPr lang="en-US" altLang="ko-KR" sz="1200" dirty="0"/>
              <a:t>-composition</a:t>
            </a:r>
          </a:p>
          <a:p>
            <a:r>
              <a:rPr lang="en-US" altLang="ko-KR" sz="1200" dirty="0"/>
              <a:t>-</a:t>
            </a:r>
            <a:r>
              <a:rPr lang="en-US" altLang="ko-KR" sz="1200" dirty="0" err="1"/>
              <a:t>dopant</a:t>
            </a:r>
            <a:endParaRPr lang="en-US" altLang="ko-KR" sz="1200" dirty="0"/>
          </a:p>
          <a:p>
            <a:r>
              <a:rPr lang="en-US" altLang="ko-KR" sz="1200" dirty="0"/>
              <a:t>-mobility</a:t>
            </a:r>
            <a:endParaRPr lang="ko-KR" altLang="en-US" sz="1200" dirty="0"/>
          </a:p>
        </p:txBody>
      </p:sp>
      <p:pic>
        <p:nvPicPr>
          <p:cNvPr id="26" name="그림 25" descr="SiLENSe doping_000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500570"/>
            <a:ext cx="4120302" cy="1785950"/>
          </a:xfrm>
          <a:prstGeom prst="rect">
            <a:avLst/>
          </a:prstGeom>
        </p:spPr>
      </p:pic>
      <p:sp>
        <p:nvSpPr>
          <p:cNvPr id="27" name="타원 26"/>
          <p:cNvSpPr/>
          <p:nvPr/>
        </p:nvSpPr>
        <p:spPr>
          <a:xfrm>
            <a:off x="5214942" y="5357826"/>
            <a:ext cx="1428760" cy="10715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슬라이드 번호 개체 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4B2C-307A-41BD-AD2D-7410ECC6B6FC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Arial Black" pitchFamily="34" charset="0"/>
              </a:rPr>
              <a:t>1-3. Global parameter</a:t>
            </a:r>
            <a:endParaRPr lang="ko-KR" altLang="en-US" dirty="0">
              <a:latin typeface="Arial Black" pitchFamily="34" charset="0"/>
            </a:endParaRPr>
          </a:p>
        </p:txBody>
      </p:sp>
      <p:pic>
        <p:nvPicPr>
          <p:cNvPr id="5" name="내용 개체 틀 4" descr="glog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600200"/>
            <a:ext cx="7143800" cy="4525963"/>
          </a:xfrm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4B2C-307A-41BD-AD2D-7410ECC6B6FC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latin typeface="Arial Black" pitchFamily="34" charset="0"/>
              </a:rPr>
              <a:t>2-1. Current band diagram</a:t>
            </a:r>
            <a:endParaRPr lang="ko-KR" altLang="en-US" dirty="0">
              <a:latin typeface="Arial Black" pitchFamily="34" charset="0"/>
            </a:endParaRPr>
          </a:p>
        </p:txBody>
      </p:sp>
      <p:pic>
        <p:nvPicPr>
          <p:cNvPr id="6" name="내용 개체 틀 5" descr="curren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571612"/>
            <a:ext cx="7643866" cy="4643470"/>
          </a:xfr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4B2C-307A-41BD-AD2D-7410ECC6B6FC}" type="slidenum">
              <a:rPr lang="ko-KR" altLang="en-US" smtClean="0"/>
              <a:pPr/>
              <a:t>9</a:t>
            </a:fld>
            <a:endParaRPr lang="ko-KR" altLang="en-US"/>
          </a:p>
        </p:txBody>
      </p:sp>
      <p:pic>
        <p:nvPicPr>
          <p:cNvPr id="7" name="그림 6" descr="listofres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1500174"/>
            <a:ext cx="7572428" cy="472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8201</TotalTime>
  <Words>1137</Words>
  <Application>Microsoft Office PowerPoint</Application>
  <PresentationFormat>화면 슬라이드 쇼(4:3)</PresentationFormat>
  <Paragraphs>227</Paragraphs>
  <Slides>26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32" baseType="lpstr">
      <vt:lpstr>HY견고딕</vt:lpstr>
      <vt:lpstr>맑은 고딕</vt:lpstr>
      <vt:lpstr>Arial</vt:lpstr>
      <vt:lpstr>Arial Black</vt:lpstr>
      <vt:lpstr>Wingdings</vt:lpstr>
      <vt:lpstr>Office 테마</vt:lpstr>
      <vt:lpstr>SimuLED</vt:lpstr>
      <vt:lpstr>SimuLED 구성</vt:lpstr>
      <vt:lpstr>SimuLED 개념도</vt:lpstr>
      <vt:lpstr>1. SiLENSe</vt:lpstr>
      <vt:lpstr>0. Material properties</vt:lpstr>
      <vt:lpstr>1-1. Degree of relaxation</vt:lpstr>
      <vt:lpstr>1-2. Layer profile</vt:lpstr>
      <vt:lpstr>1-3. Global parameter</vt:lpstr>
      <vt:lpstr>2-1. Current band diagram</vt:lpstr>
      <vt:lpstr>2-2. I-V curve and Wavelength</vt:lpstr>
      <vt:lpstr>3. Export to SpeCLED</vt:lpstr>
      <vt:lpstr>2. SpeCLED</vt:lpstr>
      <vt:lpstr>2-1. Chip Structures</vt:lpstr>
      <vt:lpstr>2-2. layer 위치와 종류</vt:lpstr>
      <vt:lpstr>2-3. Layer Properties profile</vt:lpstr>
      <vt:lpstr>2-3-1.  mobility&amp;doping</vt:lpstr>
      <vt:lpstr>2-3-2. mobility&amp;doping</vt:lpstr>
      <vt:lpstr>2-3-3. Vertical Mesh</vt:lpstr>
      <vt:lpstr>2-3-4. p&amp;n 접촉 저항</vt:lpstr>
      <vt:lpstr>2-3-5. 열 전달 계수</vt:lpstr>
      <vt:lpstr>2-4. Computation mode</vt:lpstr>
      <vt:lpstr>3. RATRO</vt:lpstr>
      <vt:lpstr>3-1 Global parameters</vt:lpstr>
      <vt:lpstr>3-2 Bulk properties</vt:lpstr>
      <vt:lpstr>3.3 Surface properties</vt:lpstr>
      <vt:lpstr>-시뮬레이션 순서-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냐</dc:title>
  <dc:creator>SuperCom</dc:creator>
  <cp:lastModifiedBy>Workstation</cp:lastModifiedBy>
  <cp:revision>417</cp:revision>
  <dcterms:created xsi:type="dcterms:W3CDTF">2011-12-12T01:44:57Z</dcterms:created>
  <dcterms:modified xsi:type="dcterms:W3CDTF">2018-01-08T09:49:23Z</dcterms:modified>
</cp:coreProperties>
</file>